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5"/>
  </p:handoutMasterIdLst>
  <p:sldIdLst>
    <p:sldId id="256" r:id="rId2"/>
    <p:sldId id="310" r:id="rId3"/>
    <p:sldId id="257" r:id="rId4"/>
    <p:sldId id="259" r:id="rId5"/>
    <p:sldId id="258" r:id="rId6"/>
    <p:sldId id="365" r:id="rId7"/>
    <p:sldId id="311" r:id="rId8"/>
    <p:sldId id="312" r:id="rId9"/>
    <p:sldId id="362" r:id="rId10"/>
    <p:sldId id="345" r:id="rId11"/>
    <p:sldId id="363" r:id="rId12"/>
    <p:sldId id="313" r:id="rId13"/>
    <p:sldId id="314" r:id="rId14"/>
    <p:sldId id="395" r:id="rId15"/>
    <p:sldId id="396" r:id="rId16"/>
    <p:sldId id="397" r:id="rId17"/>
    <p:sldId id="398" r:id="rId18"/>
    <p:sldId id="399" r:id="rId19"/>
    <p:sldId id="400" r:id="rId20"/>
    <p:sldId id="315" r:id="rId21"/>
    <p:sldId id="359" r:id="rId22"/>
    <p:sldId id="316" r:id="rId23"/>
    <p:sldId id="349" r:id="rId24"/>
    <p:sldId id="348" r:id="rId25"/>
    <p:sldId id="317" r:id="rId26"/>
    <p:sldId id="264" r:id="rId27"/>
    <p:sldId id="369" r:id="rId28"/>
    <p:sldId id="370" r:id="rId29"/>
    <p:sldId id="319" r:id="rId30"/>
    <p:sldId id="321" r:id="rId31"/>
    <p:sldId id="322" r:id="rId32"/>
    <p:sldId id="324" r:id="rId33"/>
    <p:sldId id="346" r:id="rId34"/>
    <p:sldId id="325" r:id="rId35"/>
    <p:sldId id="323" r:id="rId36"/>
    <p:sldId id="326" r:id="rId37"/>
    <p:sldId id="327" r:id="rId38"/>
    <p:sldId id="328" r:id="rId39"/>
    <p:sldId id="329" r:id="rId40"/>
    <p:sldId id="333" r:id="rId41"/>
    <p:sldId id="330" r:id="rId42"/>
    <p:sldId id="331" r:id="rId43"/>
    <p:sldId id="334" r:id="rId44"/>
    <p:sldId id="335" r:id="rId45"/>
    <p:sldId id="336" r:id="rId46"/>
    <p:sldId id="337" r:id="rId47"/>
    <p:sldId id="338" r:id="rId48"/>
    <p:sldId id="339" r:id="rId49"/>
    <p:sldId id="368" r:id="rId50"/>
    <p:sldId id="340" r:id="rId51"/>
    <p:sldId id="394" r:id="rId52"/>
    <p:sldId id="266" r:id="rId53"/>
    <p:sldId id="366" r:id="rId54"/>
    <p:sldId id="262" r:id="rId55"/>
    <p:sldId id="267" r:id="rId56"/>
    <p:sldId id="367" r:id="rId57"/>
    <p:sldId id="268" r:id="rId58"/>
    <p:sldId id="364" r:id="rId59"/>
    <p:sldId id="269" r:id="rId60"/>
    <p:sldId id="341" r:id="rId61"/>
    <p:sldId id="347" r:id="rId62"/>
    <p:sldId id="270" r:id="rId63"/>
    <p:sldId id="272" r:id="rId64"/>
    <p:sldId id="271" r:id="rId65"/>
    <p:sldId id="273" r:id="rId66"/>
    <p:sldId id="274" r:id="rId67"/>
    <p:sldId id="275" r:id="rId68"/>
    <p:sldId id="372" r:id="rId69"/>
    <p:sldId id="373" r:id="rId70"/>
    <p:sldId id="371" r:id="rId71"/>
    <p:sldId id="353" r:id="rId72"/>
    <p:sldId id="278" r:id="rId73"/>
    <p:sldId id="401" r:id="rId74"/>
    <p:sldId id="279" r:id="rId75"/>
    <p:sldId id="360" r:id="rId76"/>
    <p:sldId id="361" r:id="rId77"/>
    <p:sldId id="280" r:id="rId78"/>
    <p:sldId id="282" r:id="rId79"/>
    <p:sldId id="283" r:id="rId80"/>
    <p:sldId id="284" r:id="rId81"/>
    <p:sldId id="285" r:id="rId82"/>
    <p:sldId id="296" r:id="rId83"/>
    <p:sldId id="286" r:id="rId84"/>
    <p:sldId id="288" r:id="rId85"/>
    <p:sldId id="376" r:id="rId86"/>
    <p:sldId id="290" r:id="rId87"/>
    <p:sldId id="287" r:id="rId88"/>
    <p:sldId id="307" r:id="rId89"/>
    <p:sldId id="308" r:id="rId90"/>
    <p:sldId id="343" r:id="rId91"/>
    <p:sldId id="393" r:id="rId92"/>
    <p:sldId id="385" r:id="rId93"/>
    <p:sldId id="383" r:id="rId94"/>
    <p:sldId id="384" r:id="rId95"/>
    <p:sldId id="389" r:id="rId96"/>
    <p:sldId id="391" r:id="rId97"/>
    <p:sldId id="390" r:id="rId98"/>
    <p:sldId id="388" r:id="rId99"/>
    <p:sldId id="392" r:id="rId100"/>
    <p:sldId id="302" r:id="rId101"/>
    <p:sldId id="303" r:id="rId102"/>
    <p:sldId id="304" r:id="rId103"/>
    <p:sldId id="344"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FF"/>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01" autoAdjust="0"/>
    <p:restoredTop sz="99322" autoAdjust="0"/>
  </p:normalViewPr>
  <p:slideViewPr>
    <p:cSldViewPr>
      <p:cViewPr>
        <p:scale>
          <a:sx n="80" d="100"/>
          <a:sy n="80" d="100"/>
        </p:scale>
        <p:origin x="-19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3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7580AD-75E7-4782-B21D-FD03278EB95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CC7BD-436E-4C0D-9A91-B2B70C2074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184446-4780-4892-89C4-645B4B4E45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C48021-5200-43FF-9BBC-B52B8AE0A5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53FF36-133B-46E6-9B59-D705D25B6DC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14395A9-851D-46FE-94E3-E4E3D2AC46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E8F97B-B53D-45D5-AB88-E87557794A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9A4504-BD9F-4D67-9D6F-882AFCAEB9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1D66B8-180C-4C32-980F-439DDBB005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49F439-4BFF-47DC-9463-E5A7FB9B57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2AA228-AA12-4CBD-A43F-A1E930BC4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CEBBD9-AE31-4264-8313-C54342FD72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0A0044-524A-4D41-96C7-D3A2E5B370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F63AF7-4815-4480-8114-09C2831B5F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F1FDAE-B9B8-4D43-B1C0-DA33CFA793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2743B59-CE73-4F8F-99F7-6C8BFB6A3D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gplaqa2yRg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0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KEYb9xjAhHI&amp;feature=related"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hyperlink" Target="http://www.youtube.com/watch?v=o1ky_w8NS_Q&amp;feature=related" TargetMode="External"/><Relationship Id="rId4" Type="http://schemas.openxmlformats.org/officeDocument/2006/relationships/hyperlink" Target="http://en.wikipedia.org/wiki/Abel_Meeropo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nHVtZzJ3djg" TargetMode="Externa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4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hyperlink" Target="http://www.youtube.com/watch?v=YUZ1hjn_9D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hyperlink" Target="http://www.youtube.com/watch?v=oblTN1ojsAA"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6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file:///H:\thinkquest1930s\indexbackground.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youtube.com/watch?v=e09Hry-fbtQ" TargetMode="External"/><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jpeg"/><Relationship Id="rId1" Type="http://schemas.openxmlformats.org/officeDocument/2006/relationships/slideLayout" Target="../slideLayouts/slideLayout14.xml"/><Relationship Id="rId4" Type="http://schemas.openxmlformats.org/officeDocument/2006/relationships/image" Target="../media/image117.png"/></Relationships>
</file>

<file path=ppt/slides/_rels/slide79.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88.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jpeg"/><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93.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2.xml"/><Relationship Id="rId6" Type="http://schemas.openxmlformats.org/officeDocument/2006/relationships/image" Target="../media/image144.jpeg"/><Relationship Id="rId5" Type="http://schemas.openxmlformats.org/officeDocument/2006/relationships/image" Target="../media/image143.jpeg"/><Relationship Id="rId4" Type="http://schemas.openxmlformats.org/officeDocument/2006/relationships/image" Target="../media/image142.jpeg"/></Relationships>
</file>

<file path=ppt/slides/_rels/slide9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 Id="rId4" Type="http://schemas.openxmlformats.org/officeDocument/2006/relationships/image" Target="../media/image147.jpeg"/></Relationships>
</file>

<file path=ppt/slides/_rels/slide95.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8b27276r"/>
          <p:cNvPicPr>
            <a:picLocks noChangeAspect="1" noChangeArrowheads="1"/>
          </p:cNvPicPr>
          <p:nvPr/>
        </p:nvPicPr>
        <p:blipFill>
          <a:blip r:embed="rId2" cstate="print"/>
          <a:srcRect/>
          <a:stretch>
            <a:fillRect/>
          </a:stretch>
        </p:blipFill>
        <p:spPr bwMode="auto">
          <a:xfrm>
            <a:off x="-533400" y="-304800"/>
            <a:ext cx="10668000" cy="7983538"/>
          </a:xfrm>
          <a:prstGeom prst="rect">
            <a:avLst/>
          </a:prstGeom>
          <a:noFill/>
          <a:ln w="9525">
            <a:noFill/>
            <a:miter lim="800000"/>
            <a:headEnd/>
            <a:tailEnd/>
          </a:ln>
        </p:spPr>
      </p:pic>
      <p:sp>
        <p:nvSpPr>
          <p:cNvPr id="2051" name="Rectangle 2"/>
          <p:cNvSpPr>
            <a:spLocks noGrp="1" noChangeArrowheads="1"/>
          </p:cNvSpPr>
          <p:nvPr>
            <p:ph type="ctrTitle"/>
          </p:nvPr>
        </p:nvSpPr>
        <p:spPr>
          <a:xfrm>
            <a:off x="838200" y="1219200"/>
            <a:ext cx="7772400" cy="1470025"/>
          </a:xfrm>
        </p:spPr>
        <p:txBody>
          <a:bodyPr/>
          <a:lstStyle/>
          <a:p>
            <a:pPr eaLnBrk="1" hangingPunct="1"/>
            <a:r>
              <a:rPr lang="en-US" sz="4000" dirty="0" smtClean="0">
                <a:solidFill>
                  <a:schemeClr val="bg1"/>
                </a:solidFill>
              </a:rPr>
              <a:t>The Great Depression and the New Deal</a:t>
            </a:r>
            <a:br>
              <a:rPr lang="en-US" sz="4000" dirty="0" smtClean="0">
                <a:solidFill>
                  <a:schemeClr val="bg1"/>
                </a:solidFill>
              </a:rPr>
            </a:br>
            <a:r>
              <a:rPr lang="en-US" sz="4000" dirty="0" smtClean="0">
                <a:solidFill>
                  <a:schemeClr val="bg1"/>
                </a:solidFill>
              </a:rPr>
              <a:t>1929-1939</a:t>
            </a:r>
          </a:p>
        </p:txBody>
      </p:sp>
      <p:sp>
        <p:nvSpPr>
          <p:cNvPr id="2052" name="Text Box 5">
            <a:hlinkClick r:id="rId3"/>
          </p:cNvPr>
          <p:cNvSpPr txBox="1">
            <a:spLocks noChangeArrowheads="1"/>
          </p:cNvSpPr>
          <p:nvPr/>
        </p:nvSpPr>
        <p:spPr bwMode="auto">
          <a:xfrm>
            <a:off x="0" y="6537325"/>
            <a:ext cx="2286000" cy="457200"/>
          </a:xfrm>
          <a:prstGeom prst="rect">
            <a:avLst/>
          </a:prstGeom>
          <a:noFill/>
          <a:ln w="9525">
            <a:noFill/>
            <a:miter lim="800000"/>
            <a:headEnd/>
            <a:tailEnd/>
          </a:ln>
        </p:spPr>
        <p:txBody>
          <a:bodyPr>
            <a:spAutoFit/>
          </a:bodyPr>
          <a:lstStyle/>
          <a:p>
            <a:pPr>
              <a:spcBef>
                <a:spcPct val="50000"/>
              </a:spcBef>
            </a:pPr>
            <a:r>
              <a:rPr lang="en-US" sz="1200" dirty="0"/>
              <a:t>http://www.youtube.com/watch?v=gplaqa2yRgg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981200"/>
            <a:ext cx="7239000" cy="685800"/>
          </a:xfrm>
        </p:spPr>
        <p:txBody>
          <a:bodyPr/>
          <a:lstStyle/>
          <a:p>
            <a:pPr eaLnBrk="1" hangingPunct="1"/>
            <a:r>
              <a:rPr lang="en-US" sz="4000" dirty="0" smtClean="0">
                <a:solidFill>
                  <a:schemeClr val="accent1"/>
                </a:solidFill>
              </a:rPr>
              <a:t>Brother can you Spare a Dime</a:t>
            </a:r>
          </a:p>
        </p:txBody>
      </p:sp>
      <p:sp>
        <p:nvSpPr>
          <p:cNvPr id="11267" name="Rectangle 3"/>
          <p:cNvSpPr>
            <a:spLocks noGrp="1" noChangeArrowheads="1"/>
          </p:cNvSpPr>
          <p:nvPr>
            <p:ph type="body" idx="1"/>
          </p:nvPr>
        </p:nvSpPr>
        <p:spPr>
          <a:xfrm>
            <a:off x="0" y="2667000"/>
            <a:ext cx="7315200" cy="4191000"/>
          </a:xfrm>
        </p:spPr>
        <p:txBody>
          <a:bodyPr/>
          <a:lstStyle/>
          <a:p>
            <a:pPr eaLnBrk="1" hangingPunct="1">
              <a:lnSpc>
                <a:spcPct val="80000"/>
              </a:lnSpc>
            </a:pPr>
            <a:r>
              <a:rPr lang="en-US" sz="1600" b="1" dirty="0" smtClean="0"/>
              <a:t>"Brother, Can You Spare a Dime," lyrics by Yip </a:t>
            </a:r>
            <a:r>
              <a:rPr lang="en-US" sz="1600" b="1" dirty="0" err="1" smtClean="0"/>
              <a:t>Harburg</a:t>
            </a:r>
            <a:r>
              <a:rPr lang="en-US" sz="1600" b="1" smtClean="0"/>
              <a:t>, music by Jay Gorney (1931)</a:t>
            </a:r>
            <a:r>
              <a:rPr lang="en-US" sz="1600" smtClean="0"/>
              <a:t>  Sung by Al Jolson</a:t>
            </a:r>
          </a:p>
          <a:p>
            <a:pPr eaLnBrk="1" hangingPunct="1">
              <a:lnSpc>
                <a:spcPct val="80000"/>
              </a:lnSpc>
            </a:pPr>
            <a:endParaRPr lang="en-US" sz="1600" smtClean="0"/>
          </a:p>
          <a:p>
            <a:pPr lvl="1" eaLnBrk="1" hangingPunct="1">
              <a:lnSpc>
                <a:spcPct val="80000"/>
              </a:lnSpc>
            </a:pPr>
            <a:r>
              <a:rPr lang="en-US" sz="1400" smtClean="0"/>
              <a:t>They used to tell me I was building a dream, and so I followed the mob, </a:t>
            </a:r>
          </a:p>
          <a:p>
            <a:pPr lvl="1" eaLnBrk="1" hangingPunct="1">
              <a:lnSpc>
                <a:spcPct val="80000"/>
              </a:lnSpc>
            </a:pPr>
            <a:r>
              <a:rPr lang="en-US" sz="1400" smtClean="0"/>
              <a:t>When there was earth to plow, or guns to bear, I was always there right on the job. </a:t>
            </a:r>
          </a:p>
          <a:p>
            <a:pPr lvl="1" eaLnBrk="1" hangingPunct="1">
              <a:lnSpc>
                <a:spcPct val="80000"/>
              </a:lnSpc>
            </a:pPr>
            <a:r>
              <a:rPr lang="en-US" sz="1400" smtClean="0"/>
              <a:t>They used to tell me I was building a dream, with peace and glory ahead, </a:t>
            </a:r>
          </a:p>
          <a:p>
            <a:pPr lvl="1" eaLnBrk="1" hangingPunct="1">
              <a:lnSpc>
                <a:spcPct val="80000"/>
              </a:lnSpc>
            </a:pPr>
            <a:r>
              <a:rPr lang="en-US" sz="1400" smtClean="0"/>
              <a:t>Why should I be standing in line, just waiting for bread? </a:t>
            </a:r>
          </a:p>
          <a:p>
            <a:pPr lvl="1" eaLnBrk="1" hangingPunct="1">
              <a:lnSpc>
                <a:spcPct val="80000"/>
              </a:lnSpc>
            </a:pPr>
            <a:endParaRPr lang="en-US" sz="1400" smtClean="0"/>
          </a:p>
          <a:p>
            <a:pPr lvl="1" eaLnBrk="1" hangingPunct="1">
              <a:lnSpc>
                <a:spcPct val="80000"/>
              </a:lnSpc>
            </a:pPr>
            <a:r>
              <a:rPr lang="en-US" sz="1400" smtClean="0"/>
              <a:t>Once I built a railroad, I made it run, made it race against time. </a:t>
            </a:r>
          </a:p>
          <a:p>
            <a:pPr lvl="1" eaLnBrk="1" hangingPunct="1">
              <a:lnSpc>
                <a:spcPct val="80000"/>
              </a:lnSpc>
            </a:pPr>
            <a:r>
              <a:rPr lang="en-US" sz="1400" smtClean="0"/>
              <a:t>Once I built a railroad; now it's done. Brother, can you spare a dime? </a:t>
            </a:r>
          </a:p>
          <a:p>
            <a:pPr lvl="1" eaLnBrk="1" hangingPunct="1">
              <a:lnSpc>
                <a:spcPct val="80000"/>
              </a:lnSpc>
            </a:pPr>
            <a:r>
              <a:rPr lang="en-US" sz="1400" smtClean="0"/>
              <a:t>Once I built a tower, up to the sun, brick, and mortar, and lime; </a:t>
            </a:r>
          </a:p>
          <a:p>
            <a:pPr lvl="1" eaLnBrk="1" hangingPunct="1">
              <a:lnSpc>
                <a:spcPct val="80000"/>
              </a:lnSpc>
            </a:pPr>
            <a:r>
              <a:rPr lang="en-US" sz="1400" smtClean="0"/>
              <a:t>Once I built a tower, now it's done. Brother, can you spare a dime? </a:t>
            </a:r>
          </a:p>
          <a:p>
            <a:pPr lvl="2" eaLnBrk="1" hangingPunct="1">
              <a:lnSpc>
                <a:spcPct val="80000"/>
              </a:lnSpc>
            </a:pPr>
            <a:r>
              <a:rPr lang="en-US" sz="1200" smtClean="0"/>
              <a:t>Once in khaki suits, gee we looked swell, </a:t>
            </a:r>
          </a:p>
          <a:p>
            <a:pPr lvl="2" eaLnBrk="1" hangingPunct="1">
              <a:lnSpc>
                <a:spcPct val="80000"/>
              </a:lnSpc>
            </a:pPr>
            <a:r>
              <a:rPr lang="en-US" sz="1200" smtClean="0"/>
              <a:t>Full of that Yankee Doodly Dum, </a:t>
            </a:r>
          </a:p>
          <a:p>
            <a:pPr lvl="2" eaLnBrk="1" hangingPunct="1">
              <a:lnSpc>
                <a:spcPct val="80000"/>
              </a:lnSpc>
            </a:pPr>
            <a:r>
              <a:rPr lang="en-US" sz="1200" smtClean="0"/>
              <a:t>Half a million boots went slogging through Hell, </a:t>
            </a:r>
          </a:p>
          <a:p>
            <a:pPr lvl="2" eaLnBrk="1" hangingPunct="1">
              <a:lnSpc>
                <a:spcPct val="80000"/>
              </a:lnSpc>
            </a:pPr>
            <a:r>
              <a:rPr lang="en-US" sz="1200" smtClean="0"/>
              <a:t>And I was the kid with the drum!</a:t>
            </a:r>
          </a:p>
          <a:p>
            <a:pPr lvl="1" eaLnBrk="1" hangingPunct="1">
              <a:lnSpc>
                <a:spcPct val="80000"/>
              </a:lnSpc>
            </a:pPr>
            <a:r>
              <a:rPr lang="en-US" sz="1400" smtClean="0"/>
              <a:t>Say, don't you remember, they called me Al; it was Al all the time. </a:t>
            </a:r>
          </a:p>
          <a:p>
            <a:pPr lvl="1" eaLnBrk="1" hangingPunct="1">
              <a:lnSpc>
                <a:spcPct val="80000"/>
              </a:lnSpc>
            </a:pPr>
            <a:r>
              <a:rPr lang="en-US" sz="1400" smtClean="0"/>
              <a:t>Why don't you remember, I'm your pal? Buddy, can you spare a dime?</a:t>
            </a:r>
          </a:p>
          <a:p>
            <a:pPr eaLnBrk="1" hangingPunct="1">
              <a:lnSpc>
                <a:spcPct val="80000"/>
              </a:lnSpc>
            </a:pPr>
            <a:endParaRPr lang="en-US" sz="1600" smtClean="0"/>
          </a:p>
        </p:txBody>
      </p:sp>
      <p:pic>
        <p:nvPicPr>
          <p:cNvPr id="11268" name="Picture 5" descr="6094"/>
          <p:cNvPicPr>
            <a:picLocks noChangeAspect="1" noChangeArrowheads="1"/>
          </p:cNvPicPr>
          <p:nvPr/>
        </p:nvPicPr>
        <p:blipFill>
          <a:blip r:embed="rId2" cstate="print"/>
          <a:srcRect/>
          <a:stretch>
            <a:fillRect/>
          </a:stretch>
        </p:blipFill>
        <p:spPr bwMode="auto">
          <a:xfrm>
            <a:off x="4114800" y="228600"/>
            <a:ext cx="2819400" cy="1358900"/>
          </a:xfrm>
          <a:prstGeom prst="rect">
            <a:avLst/>
          </a:prstGeom>
          <a:noFill/>
          <a:ln w="9525">
            <a:noFill/>
            <a:miter lim="800000"/>
            <a:headEnd/>
            <a:tailEnd/>
          </a:ln>
        </p:spPr>
      </p:pic>
      <p:pic>
        <p:nvPicPr>
          <p:cNvPr id="11269" name="Picture 7" descr="media-history"/>
          <p:cNvPicPr>
            <a:picLocks noChangeAspect="1" noChangeArrowheads="1"/>
          </p:cNvPicPr>
          <p:nvPr/>
        </p:nvPicPr>
        <p:blipFill>
          <a:blip r:embed="rId3" cstate="print"/>
          <a:srcRect/>
          <a:stretch>
            <a:fillRect/>
          </a:stretch>
        </p:blipFill>
        <p:spPr bwMode="auto">
          <a:xfrm>
            <a:off x="7239000" y="0"/>
            <a:ext cx="1905000" cy="3321050"/>
          </a:xfrm>
          <a:prstGeom prst="rect">
            <a:avLst/>
          </a:prstGeom>
          <a:noFill/>
          <a:ln w="9525">
            <a:noFill/>
            <a:miter lim="800000"/>
            <a:headEnd/>
            <a:tailEnd/>
          </a:ln>
        </p:spPr>
      </p:pic>
      <p:pic>
        <p:nvPicPr>
          <p:cNvPr id="11270" name="Picture 9" descr="gruss%20tzed"/>
          <p:cNvPicPr>
            <a:picLocks noChangeAspect="1" noChangeArrowheads="1"/>
          </p:cNvPicPr>
          <p:nvPr/>
        </p:nvPicPr>
        <p:blipFill>
          <a:blip r:embed="rId4" cstate="print"/>
          <a:srcRect/>
          <a:stretch>
            <a:fillRect/>
          </a:stretch>
        </p:blipFill>
        <p:spPr bwMode="auto">
          <a:xfrm>
            <a:off x="6662738" y="3962400"/>
            <a:ext cx="2378075" cy="2674938"/>
          </a:xfrm>
          <a:prstGeom prst="rect">
            <a:avLst/>
          </a:prstGeom>
          <a:noFill/>
          <a:ln w="9525">
            <a:noFill/>
            <a:miter lim="800000"/>
            <a:headEnd/>
            <a:tailEnd/>
          </a:ln>
        </p:spPr>
      </p:pic>
      <p:pic>
        <p:nvPicPr>
          <p:cNvPr id="11271" name="Picture 11" descr="deprs02"/>
          <p:cNvPicPr>
            <a:picLocks noChangeAspect="1" noChangeArrowheads="1"/>
          </p:cNvPicPr>
          <p:nvPr/>
        </p:nvPicPr>
        <p:blipFill>
          <a:blip r:embed="rId5" cstate="print"/>
          <a:srcRect/>
          <a:stretch>
            <a:fillRect/>
          </a:stretch>
        </p:blipFill>
        <p:spPr bwMode="auto">
          <a:xfrm>
            <a:off x="0" y="0"/>
            <a:ext cx="3810000"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133600" y="304800"/>
            <a:ext cx="6324600" cy="944563"/>
          </a:xfrm>
          <a:solidFill>
            <a:schemeClr val="bg2"/>
          </a:solidFill>
        </p:spPr>
        <p:txBody>
          <a:bodyPr/>
          <a:lstStyle/>
          <a:p>
            <a:pPr eaLnBrk="1" hangingPunct="1"/>
            <a:r>
              <a:rPr lang="en-US" smtClean="0">
                <a:solidFill>
                  <a:srgbClr val="0099FF"/>
                </a:solidFill>
              </a:rPr>
              <a:t>American Indians</a:t>
            </a:r>
          </a:p>
        </p:txBody>
      </p:sp>
      <p:sp>
        <p:nvSpPr>
          <p:cNvPr id="103427" name="Rectangle 3"/>
          <p:cNvSpPr>
            <a:spLocks noGrp="1" noChangeArrowheads="1"/>
          </p:cNvSpPr>
          <p:nvPr>
            <p:ph type="body" idx="1"/>
          </p:nvPr>
        </p:nvSpPr>
        <p:spPr>
          <a:xfrm>
            <a:off x="-228600" y="1295400"/>
            <a:ext cx="5486400" cy="5257800"/>
          </a:xfrm>
        </p:spPr>
        <p:txBody>
          <a:bodyPr/>
          <a:lstStyle/>
          <a:p>
            <a:pPr eaLnBrk="1" hangingPunct="1">
              <a:lnSpc>
                <a:spcPct val="90000"/>
              </a:lnSpc>
            </a:pPr>
            <a:r>
              <a:rPr lang="en-US" sz="2800" b="1" smtClean="0"/>
              <a:t>Indian Reorganization Act of 1934</a:t>
            </a:r>
          </a:p>
          <a:p>
            <a:pPr lvl="1" eaLnBrk="1" hangingPunct="1">
              <a:lnSpc>
                <a:spcPct val="90000"/>
              </a:lnSpc>
            </a:pPr>
            <a:r>
              <a:rPr lang="en-US" sz="2400" smtClean="0"/>
              <a:t>1</a:t>
            </a:r>
            <a:r>
              <a:rPr lang="en-US" sz="2400" baseline="30000" smtClean="0"/>
              <a:t>st</a:t>
            </a:r>
            <a:r>
              <a:rPr lang="en-US" sz="2400" smtClean="0"/>
              <a:t> major change in governmental policy/</a:t>
            </a:r>
          </a:p>
          <a:p>
            <a:pPr lvl="1" eaLnBrk="1" hangingPunct="1">
              <a:lnSpc>
                <a:spcPct val="90000"/>
              </a:lnSpc>
            </a:pPr>
            <a:r>
              <a:rPr lang="en-US" sz="2400" smtClean="0"/>
              <a:t>Encouraged preservation of Indian culture</a:t>
            </a:r>
          </a:p>
          <a:p>
            <a:pPr lvl="1" eaLnBrk="1" hangingPunct="1">
              <a:lnSpc>
                <a:spcPct val="90000"/>
              </a:lnSpc>
            </a:pPr>
            <a:r>
              <a:rPr lang="en-US" sz="2400" smtClean="0"/>
              <a:t>John Collier; good intentions, misunderstanding of traditional Indian culture</a:t>
            </a:r>
          </a:p>
          <a:p>
            <a:pPr lvl="1" eaLnBrk="1" hangingPunct="1">
              <a:lnSpc>
                <a:spcPct val="90000"/>
              </a:lnSpc>
            </a:pPr>
            <a:r>
              <a:rPr lang="en-US" sz="2400" smtClean="0"/>
              <a:t>political autonomy of tribes through democratically elected tribal councils</a:t>
            </a:r>
          </a:p>
          <a:p>
            <a:pPr lvl="1" eaLnBrk="1" hangingPunct="1">
              <a:lnSpc>
                <a:spcPct val="90000"/>
              </a:lnSpc>
            </a:pPr>
            <a:r>
              <a:rPr lang="en-US" sz="2400" smtClean="0"/>
              <a:t>Replaced the traditional council of elders that Indians preferred.</a:t>
            </a:r>
          </a:p>
          <a:p>
            <a:pPr lvl="1" eaLnBrk="1" hangingPunct="1">
              <a:lnSpc>
                <a:spcPct val="90000"/>
              </a:lnSpc>
            </a:pPr>
            <a:r>
              <a:rPr lang="en-US" sz="2400" smtClean="0"/>
              <a:t>Citizenship in 1924</a:t>
            </a:r>
          </a:p>
          <a:p>
            <a:pPr lvl="1" eaLnBrk="1" hangingPunct="1">
              <a:lnSpc>
                <a:spcPct val="90000"/>
              </a:lnSpc>
              <a:buFontTx/>
              <a:buNone/>
            </a:pPr>
            <a:endParaRPr lang="en-US" sz="2400" smtClean="0"/>
          </a:p>
        </p:txBody>
      </p:sp>
      <p:sp>
        <p:nvSpPr>
          <p:cNvPr id="103428" name="Rectangle 4"/>
          <p:cNvSpPr>
            <a:spLocks noChangeArrowheads="1"/>
          </p:cNvSpPr>
          <p:nvPr/>
        </p:nvSpPr>
        <p:spPr bwMode="auto">
          <a:xfrm>
            <a:off x="5334000" y="5029200"/>
            <a:ext cx="3581400" cy="1465263"/>
          </a:xfrm>
          <a:prstGeom prst="rect">
            <a:avLst/>
          </a:prstGeom>
          <a:noFill/>
          <a:ln w="9525">
            <a:noFill/>
            <a:miter lim="800000"/>
            <a:headEnd/>
            <a:tailEnd/>
          </a:ln>
        </p:spPr>
        <p:txBody>
          <a:bodyPr anchor="ctr">
            <a:spAutoFit/>
          </a:bodyPr>
          <a:lstStyle/>
          <a:p>
            <a:r>
              <a:rPr lang="en-US"/>
              <a:t>Secretary of the Interior Harold Ickes, seated at the center, and John Collier, head of the Bureau of Indian Affairs, who developed the legislation. </a:t>
            </a:r>
          </a:p>
        </p:txBody>
      </p:sp>
      <p:pic>
        <p:nvPicPr>
          <p:cNvPr id="103429" name="Picture 8" descr="T373777A"/>
          <p:cNvPicPr>
            <a:picLocks noChangeAspect="1" noChangeArrowheads="1"/>
          </p:cNvPicPr>
          <p:nvPr/>
        </p:nvPicPr>
        <p:blipFill>
          <a:blip r:embed="rId2" cstate="print"/>
          <a:srcRect/>
          <a:stretch>
            <a:fillRect/>
          </a:stretch>
        </p:blipFill>
        <p:spPr bwMode="auto">
          <a:xfrm>
            <a:off x="5105400" y="1752600"/>
            <a:ext cx="3781425" cy="294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066800" y="152400"/>
            <a:ext cx="3581400" cy="990600"/>
          </a:xfrm>
          <a:solidFill>
            <a:schemeClr val="bg2"/>
          </a:solidFill>
        </p:spPr>
        <p:txBody>
          <a:bodyPr/>
          <a:lstStyle/>
          <a:p>
            <a:pPr eaLnBrk="1" hangingPunct="1"/>
            <a:r>
              <a:rPr lang="en-US" smtClean="0">
                <a:solidFill>
                  <a:srgbClr val="0099FF"/>
                </a:solidFill>
              </a:rPr>
              <a:t>Women</a:t>
            </a:r>
          </a:p>
        </p:txBody>
      </p:sp>
      <p:sp>
        <p:nvSpPr>
          <p:cNvPr id="104451" name="Rectangle 3"/>
          <p:cNvSpPr>
            <a:spLocks noGrp="1" noChangeArrowheads="1"/>
          </p:cNvSpPr>
          <p:nvPr>
            <p:ph type="body" idx="1"/>
          </p:nvPr>
        </p:nvSpPr>
        <p:spPr>
          <a:xfrm>
            <a:off x="5029200" y="0"/>
            <a:ext cx="4114800" cy="6858000"/>
          </a:xfrm>
        </p:spPr>
        <p:txBody>
          <a:bodyPr/>
          <a:lstStyle/>
          <a:p>
            <a:pPr eaLnBrk="1" hangingPunct="1">
              <a:lnSpc>
                <a:spcPct val="90000"/>
              </a:lnSpc>
            </a:pPr>
            <a:r>
              <a:rPr lang="en-US" sz="2800" smtClean="0"/>
              <a:t>Major appointments to government posts by FDR</a:t>
            </a:r>
          </a:p>
          <a:p>
            <a:pPr lvl="1" eaLnBrk="1" hangingPunct="1">
              <a:lnSpc>
                <a:spcPct val="90000"/>
              </a:lnSpc>
            </a:pPr>
            <a:r>
              <a:rPr lang="en-US" sz="2400" smtClean="0"/>
              <a:t>Francis Perkins; Secretary of Labor-1</a:t>
            </a:r>
            <a:r>
              <a:rPr lang="en-US" sz="2400" baseline="30000" smtClean="0"/>
              <a:t>st</a:t>
            </a:r>
            <a:r>
              <a:rPr lang="en-US" sz="2400" smtClean="0"/>
              <a:t> female Cabinet member</a:t>
            </a:r>
          </a:p>
          <a:p>
            <a:pPr eaLnBrk="1" hangingPunct="1">
              <a:lnSpc>
                <a:spcPct val="90000"/>
              </a:lnSpc>
            </a:pPr>
            <a:r>
              <a:rPr lang="en-US" sz="2800" smtClean="0"/>
              <a:t>New Deal programs reflected the traditional values of the time</a:t>
            </a:r>
          </a:p>
          <a:p>
            <a:pPr lvl="1" eaLnBrk="1" hangingPunct="1">
              <a:lnSpc>
                <a:spcPct val="90000"/>
              </a:lnSpc>
            </a:pPr>
            <a:r>
              <a:rPr lang="en-US" sz="2400" smtClean="0"/>
              <a:t>A woman’s sphere was the home.</a:t>
            </a:r>
          </a:p>
          <a:p>
            <a:pPr lvl="1" eaLnBrk="1" hangingPunct="1">
              <a:lnSpc>
                <a:spcPct val="90000"/>
              </a:lnSpc>
            </a:pPr>
            <a:r>
              <a:rPr lang="en-US" sz="2400" smtClean="0"/>
              <a:t>New Deal jobs went to men first and foremost</a:t>
            </a:r>
          </a:p>
          <a:p>
            <a:pPr lvl="1" eaLnBrk="1" hangingPunct="1">
              <a:lnSpc>
                <a:spcPct val="90000"/>
              </a:lnSpc>
            </a:pPr>
            <a:r>
              <a:rPr lang="en-US" sz="2400" smtClean="0"/>
              <a:t>Women expected to give up jobs for men</a:t>
            </a:r>
          </a:p>
        </p:txBody>
      </p:sp>
      <p:pic>
        <p:nvPicPr>
          <p:cNvPr id="104452" name="Picture 5" descr="1101330814_400"/>
          <p:cNvPicPr>
            <a:picLocks noChangeAspect="1" noChangeArrowheads="1"/>
          </p:cNvPicPr>
          <p:nvPr/>
        </p:nvPicPr>
        <p:blipFill>
          <a:blip r:embed="rId2" cstate="print"/>
          <a:srcRect/>
          <a:stretch>
            <a:fillRect/>
          </a:stretch>
        </p:blipFill>
        <p:spPr bwMode="auto">
          <a:xfrm>
            <a:off x="533400" y="1203325"/>
            <a:ext cx="4286250" cy="565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7" descr="GrDepFDRPacksCourt"/>
          <p:cNvPicPr>
            <a:picLocks noChangeAspect="1" noChangeArrowheads="1"/>
          </p:cNvPicPr>
          <p:nvPr/>
        </p:nvPicPr>
        <p:blipFill>
          <a:blip r:embed="rId2" cstate="print"/>
          <a:srcRect/>
          <a:stretch>
            <a:fillRect/>
          </a:stretch>
        </p:blipFill>
        <p:spPr bwMode="auto">
          <a:xfrm>
            <a:off x="3962400" y="3155950"/>
            <a:ext cx="5181600" cy="3702050"/>
          </a:xfrm>
          <a:prstGeom prst="rect">
            <a:avLst/>
          </a:prstGeom>
          <a:noFill/>
          <a:ln w="9525">
            <a:noFill/>
            <a:miter lim="800000"/>
            <a:headEnd/>
            <a:tailEnd/>
          </a:ln>
        </p:spPr>
      </p:pic>
      <p:sp>
        <p:nvSpPr>
          <p:cNvPr id="105475" name="Rectangle 2"/>
          <p:cNvSpPr>
            <a:spLocks noGrp="1" noChangeArrowheads="1"/>
          </p:cNvSpPr>
          <p:nvPr>
            <p:ph type="title"/>
          </p:nvPr>
        </p:nvSpPr>
        <p:spPr>
          <a:xfrm>
            <a:off x="0" y="0"/>
            <a:ext cx="5105400" cy="533400"/>
          </a:xfrm>
          <a:solidFill>
            <a:schemeClr val="bg2"/>
          </a:solidFill>
        </p:spPr>
        <p:txBody>
          <a:bodyPr/>
          <a:lstStyle/>
          <a:p>
            <a:pPr eaLnBrk="1" hangingPunct="1"/>
            <a:r>
              <a:rPr lang="en-US" sz="4000" smtClean="0">
                <a:solidFill>
                  <a:srgbClr val="0099FF"/>
                </a:solidFill>
              </a:rPr>
              <a:t>New Deal in Disarray</a:t>
            </a:r>
          </a:p>
        </p:txBody>
      </p:sp>
      <p:sp>
        <p:nvSpPr>
          <p:cNvPr id="105476" name="Rectangle 3"/>
          <p:cNvSpPr>
            <a:spLocks noGrp="1" noChangeArrowheads="1"/>
          </p:cNvSpPr>
          <p:nvPr>
            <p:ph type="body" idx="1"/>
          </p:nvPr>
        </p:nvSpPr>
        <p:spPr>
          <a:xfrm>
            <a:off x="0" y="1143000"/>
            <a:ext cx="4876800" cy="5562600"/>
          </a:xfrm>
        </p:spPr>
        <p:txBody>
          <a:bodyPr/>
          <a:lstStyle/>
          <a:p>
            <a:pPr eaLnBrk="1" hangingPunct="1">
              <a:lnSpc>
                <a:spcPct val="80000"/>
              </a:lnSpc>
            </a:pPr>
            <a:r>
              <a:rPr lang="en-US" sz="1800" smtClean="0"/>
              <a:t>Election of 1936</a:t>
            </a:r>
          </a:p>
          <a:p>
            <a:pPr lvl="1" eaLnBrk="1" hangingPunct="1">
              <a:lnSpc>
                <a:spcPct val="80000"/>
              </a:lnSpc>
            </a:pPr>
            <a:r>
              <a:rPr lang="en-US" sz="1600" smtClean="0"/>
              <a:t>Landslide provides mandate for FDR/New Deal</a:t>
            </a:r>
          </a:p>
          <a:p>
            <a:pPr lvl="1" eaLnBrk="1" hangingPunct="1">
              <a:lnSpc>
                <a:spcPct val="80000"/>
              </a:lnSpc>
            </a:pPr>
            <a:r>
              <a:rPr lang="en-US" sz="1600" smtClean="0"/>
              <a:t>Black Americans abandon Republican party</a:t>
            </a:r>
          </a:p>
          <a:p>
            <a:pPr eaLnBrk="1" hangingPunct="1">
              <a:lnSpc>
                <a:spcPct val="80000"/>
              </a:lnSpc>
            </a:pPr>
            <a:r>
              <a:rPr lang="en-US" sz="1800" smtClean="0"/>
              <a:t>FDR’s Court Fight –</a:t>
            </a:r>
            <a:r>
              <a:rPr lang="en-US" sz="2000" smtClean="0">
                <a:solidFill>
                  <a:srgbClr val="FF0000"/>
                </a:solidFill>
              </a:rPr>
              <a:t>Court Packing</a:t>
            </a:r>
            <a:r>
              <a:rPr lang="en-US" sz="1800" smtClean="0"/>
              <a:t> plan</a:t>
            </a:r>
          </a:p>
          <a:p>
            <a:pPr lvl="1" eaLnBrk="1" hangingPunct="1">
              <a:lnSpc>
                <a:spcPct val="80000"/>
              </a:lnSpc>
            </a:pPr>
            <a:r>
              <a:rPr lang="en-US" sz="1600" smtClean="0"/>
              <a:t>Supreme Court and New Deal programs- FDR convinced conservative Supreme Court trying to Stop New Deal, </a:t>
            </a:r>
          </a:p>
          <a:p>
            <a:pPr lvl="2" eaLnBrk="1" hangingPunct="1">
              <a:lnSpc>
                <a:spcPct val="80000"/>
              </a:lnSpc>
            </a:pPr>
            <a:r>
              <a:rPr lang="en-US" sz="1400" smtClean="0"/>
              <a:t>AAA- US v Butler in 1936</a:t>
            </a:r>
          </a:p>
          <a:p>
            <a:pPr lvl="2" eaLnBrk="1" hangingPunct="1">
              <a:lnSpc>
                <a:spcPct val="80000"/>
              </a:lnSpc>
            </a:pPr>
            <a:r>
              <a:rPr lang="en-US" sz="1400" smtClean="0"/>
              <a:t>Judiciary Reorganization Bill-1937</a:t>
            </a:r>
          </a:p>
          <a:p>
            <a:pPr lvl="2" eaLnBrk="1" hangingPunct="1">
              <a:lnSpc>
                <a:spcPct val="80000"/>
              </a:lnSpc>
            </a:pPr>
            <a:r>
              <a:rPr lang="en-US" sz="1400" smtClean="0"/>
              <a:t>Add 6 new members</a:t>
            </a:r>
          </a:p>
          <a:p>
            <a:pPr lvl="2" eaLnBrk="1" hangingPunct="1">
              <a:lnSpc>
                <a:spcPct val="80000"/>
              </a:lnSpc>
            </a:pPr>
            <a:r>
              <a:rPr lang="en-US" sz="1400" smtClean="0"/>
              <a:t>Retirement age 70 years</a:t>
            </a:r>
          </a:p>
          <a:p>
            <a:pPr lvl="2" eaLnBrk="1" hangingPunct="1">
              <a:lnSpc>
                <a:spcPct val="80000"/>
              </a:lnSpc>
            </a:pPr>
            <a:r>
              <a:rPr lang="en-US" sz="1400" smtClean="0"/>
              <a:t>Back fires- people think he is trying to take over 3</a:t>
            </a:r>
            <a:r>
              <a:rPr lang="en-US" sz="1400" baseline="30000" smtClean="0"/>
              <a:t>rd</a:t>
            </a:r>
            <a:r>
              <a:rPr lang="en-US" sz="1400" smtClean="0"/>
              <a:t> branch. </a:t>
            </a:r>
          </a:p>
          <a:p>
            <a:pPr lvl="1" eaLnBrk="1" hangingPunct="1">
              <a:lnSpc>
                <a:spcPct val="80000"/>
              </a:lnSpc>
            </a:pPr>
            <a:r>
              <a:rPr lang="en-US" sz="1600" smtClean="0"/>
              <a:t>Hurts FDR politically; emboldens New Deal critics</a:t>
            </a:r>
          </a:p>
          <a:p>
            <a:pPr lvl="1" eaLnBrk="1" hangingPunct="1">
              <a:lnSpc>
                <a:spcPct val="80000"/>
              </a:lnSpc>
            </a:pPr>
            <a:r>
              <a:rPr lang="en-US" sz="1600" smtClean="0"/>
              <a:t>Court changes direction</a:t>
            </a:r>
          </a:p>
          <a:p>
            <a:pPr lvl="1" eaLnBrk="1" hangingPunct="1">
              <a:lnSpc>
                <a:spcPct val="80000"/>
              </a:lnSpc>
            </a:pPr>
            <a:r>
              <a:rPr lang="en-US" sz="1600" smtClean="0"/>
              <a:t>1937 West Coast v Parrish</a:t>
            </a:r>
          </a:p>
          <a:p>
            <a:pPr lvl="1" eaLnBrk="1" hangingPunct="1">
              <a:lnSpc>
                <a:spcPct val="80000"/>
              </a:lnSpc>
            </a:pPr>
            <a:r>
              <a:rPr lang="en-US" sz="1600" smtClean="0"/>
              <a:t>Upheld </a:t>
            </a:r>
            <a:r>
              <a:rPr lang="en-US" sz="1600" b="1" smtClean="0"/>
              <a:t>Wagner Act</a:t>
            </a:r>
            <a:r>
              <a:rPr lang="en-US" sz="1600" smtClean="0"/>
              <a:t> and </a:t>
            </a:r>
            <a:r>
              <a:rPr lang="en-US" sz="1600" b="1" smtClean="0"/>
              <a:t>Social Security</a:t>
            </a:r>
          </a:p>
          <a:p>
            <a:pPr lvl="1" eaLnBrk="1" hangingPunct="1">
              <a:lnSpc>
                <a:spcPct val="80000"/>
              </a:lnSpc>
            </a:pPr>
            <a:r>
              <a:rPr lang="en-US" sz="1600" smtClean="0"/>
              <a:t>1938 mid year elections swing towards republicans</a:t>
            </a:r>
          </a:p>
          <a:p>
            <a:pPr lvl="1" eaLnBrk="1" hangingPunct="1">
              <a:lnSpc>
                <a:spcPct val="80000"/>
              </a:lnSpc>
            </a:pPr>
            <a:r>
              <a:rPr lang="en-US" sz="1600" smtClean="0"/>
              <a:t>Next 4 years appointed 7 justices, 9 total</a:t>
            </a:r>
          </a:p>
          <a:p>
            <a:pPr lvl="1" eaLnBrk="1" hangingPunct="1">
              <a:lnSpc>
                <a:spcPct val="80000"/>
              </a:lnSpc>
            </a:pPr>
            <a:endParaRPr lang="en-US" sz="1600" smtClean="0"/>
          </a:p>
          <a:p>
            <a:pPr lvl="1" eaLnBrk="1" hangingPunct="1">
              <a:lnSpc>
                <a:spcPct val="80000"/>
              </a:lnSpc>
            </a:pPr>
            <a:r>
              <a:rPr lang="en-US" sz="1600" smtClean="0"/>
              <a:t>Economy begins to slide again.</a:t>
            </a:r>
          </a:p>
          <a:p>
            <a:pPr lvl="1" eaLnBrk="1" hangingPunct="1">
              <a:lnSpc>
                <a:spcPct val="80000"/>
              </a:lnSpc>
              <a:buFontTx/>
              <a:buNone/>
            </a:pPr>
            <a:endParaRPr lang="en-US" sz="1600" smtClean="0"/>
          </a:p>
        </p:txBody>
      </p:sp>
      <p:pic>
        <p:nvPicPr>
          <p:cNvPr id="105477" name="Picture 5" descr="450px-ElectoralCollege1936-Large"/>
          <p:cNvPicPr>
            <a:picLocks noChangeAspect="1" noChangeArrowheads="1"/>
          </p:cNvPicPr>
          <p:nvPr/>
        </p:nvPicPr>
        <p:blipFill>
          <a:blip r:embed="rId3" cstate="print"/>
          <a:srcRect/>
          <a:stretch>
            <a:fillRect/>
          </a:stretch>
        </p:blipFill>
        <p:spPr bwMode="auto">
          <a:xfrm>
            <a:off x="4803775" y="533400"/>
            <a:ext cx="411162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sz="half" idx="1"/>
          </p:nvPr>
        </p:nvSpPr>
        <p:spPr>
          <a:xfrm>
            <a:off x="381000" y="1219200"/>
            <a:ext cx="4800600" cy="4525963"/>
          </a:xfrm>
        </p:spPr>
        <p:txBody>
          <a:bodyPr/>
          <a:lstStyle/>
          <a:p>
            <a:pPr eaLnBrk="1" hangingPunct="1">
              <a:lnSpc>
                <a:spcPct val="80000"/>
              </a:lnSpc>
            </a:pPr>
            <a:r>
              <a:rPr lang="en-US" sz="1200" b="1" smtClean="0"/>
              <a:t>Critics:</a:t>
            </a:r>
          </a:p>
          <a:p>
            <a:pPr lvl="1" eaLnBrk="1" hangingPunct="1">
              <a:lnSpc>
                <a:spcPct val="80000"/>
              </a:lnSpc>
            </a:pPr>
            <a:r>
              <a:rPr lang="en-US" sz="1200" smtClean="0"/>
              <a:t>Failure to </a:t>
            </a:r>
            <a:r>
              <a:rPr lang="en-US" sz="1200" b="1" i="1" smtClean="0"/>
              <a:t>cure</a:t>
            </a:r>
          </a:p>
          <a:p>
            <a:pPr lvl="1" eaLnBrk="1" hangingPunct="1">
              <a:lnSpc>
                <a:spcPct val="80000"/>
              </a:lnSpc>
            </a:pPr>
            <a:r>
              <a:rPr lang="en-US" sz="1200" smtClean="0"/>
              <a:t>Bureaucracy Mushroomed- Larger Federal Government</a:t>
            </a:r>
          </a:p>
          <a:p>
            <a:pPr lvl="1" eaLnBrk="1" hangingPunct="1">
              <a:lnSpc>
                <a:spcPct val="80000"/>
              </a:lnSpc>
            </a:pPr>
            <a:r>
              <a:rPr lang="en-US" sz="1200" smtClean="0"/>
              <a:t>State power fades</a:t>
            </a:r>
          </a:p>
          <a:p>
            <a:pPr lvl="1" eaLnBrk="1" hangingPunct="1">
              <a:lnSpc>
                <a:spcPct val="80000"/>
              </a:lnSpc>
            </a:pPr>
            <a:r>
              <a:rPr lang="en-US" sz="1200" smtClean="0"/>
              <a:t>National Debt- </a:t>
            </a:r>
          </a:p>
          <a:p>
            <a:pPr lvl="1" eaLnBrk="1" hangingPunct="1">
              <a:lnSpc>
                <a:spcPct val="80000"/>
              </a:lnSpc>
            </a:pPr>
            <a:r>
              <a:rPr lang="en-US" sz="1200" smtClean="0"/>
              <a:t>US becomes “handout” state -Welfare</a:t>
            </a:r>
          </a:p>
          <a:p>
            <a:pPr lvl="1" eaLnBrk="1" hangingPunct="1">
              <a:lnSpc>
                <a:spcPct val="80000"/>
              </a:lnSpc>
            </a:pPr>
            <a:r>
              <a:rPr lang="en-US" sz="1200" smtClean="0"/>
              <a:t>Class conflict</a:t>
            </a:r>
          </a:p>
          <a:p>
            <a:pPr lvl="1" eaLnBrk="1" hangingPunct="1">
              <a:lnSpc>
                <a:spcPct val="80000"/>
              </a:lnSpc>
            </a:pPr>
            <a:r>
              <a:rPr lang="en-US" sz="1200" smtClean="0"/>
              <a:t>Planned economy- TVA</a:t>
            </a:r>
          </a:p>
          <a:p>
            <a:pPr lvl="1" eaLnBrk="1" hangingPunct="1">
              <a:lnSpc>
                <a:spcPct val="80000"/>
              </a:lnSpc>
            </a:pPr>
            <a:r>
              <a:rPr lang="en-US" sz="1200" smtClean="0"/>
              <a:t>FDR and S.C.</a:t>
            </a:r>
          </a:p>
          <a:p>
            <a:pPr lvl="1" eaLnBrk="1" hangingPunct="1">
              <a:lnSpc>
                <a:spcPct val="80000"/>
              </a:lnSpc>
            </a:pPr>
            <a:r>
              <a:rPr lang="en-US" sz="1200" smtClean="0"/>
              <a:t>Dummy Congress</a:t>
            </a:r>
          </a:p>
          <a:p>
            <a:pPr lvl="1" eaLnBrk="1" hangingPunct="1">
              <a:lnSpc>
                <a:spcPct val="80000"/>
              </a:lnSpc>
            </a:pPr>
            <a:r>
              <a:rPr lang="en-US" sz="1200" smtClean="0"/>
              <a:t>Farm issues - </a:t>
            </a:r>
          </a:p>
          <a:p>
            <a:pPr lvl="1" eaLnBrk="1" hangingPunct="1">
              <a:lnSpc>
                <a:spcPct val="80000"/>
              </a:lnSpc>
            </a:pPr>
            <a:r>
              <a:rPr lang="en-US" sz="1200" smtClean="0"/>
              <a:t>Didn’t end the Depression, WWII</a:t>
            </a:r>
          </a:p>
          <a:p>
            <a:pPr lvl="1" eaLnBrk="1" hangingPunct="1">
              <a:lnSpc>
                <a:spcPct val="80000"/>
              </a:lnSpc>
              <a:buFontTx/>
              <a:buNone/>
            </a:pPr>
            <a:endParaRPr lang="en-US" sz="1200" smtClean="0"/>
          </a:p>
          <a:p>
            <a:pPr eaLnBrk="1" hangingPunct="1">
              <a:lnSpc>
                <a:spcPct val="80000"/>
              </a:lnSpc>
            </a:pPr>
            <a:r>
              <a:rPr lang="en-US" sz="1200" b="1" smtClean="0"/>
              <a:t>Support:</a:t>
            </a:r>
            <a:r>
              <a:rPr lang="en-US" sz="1200" smtClean="0"/>
              <a:t> </a:t>
            </a:r>
          </a:p>
          <a:p>
            <a:pPr lvl="1" eaLnBrk="1" hangingPunct="1">
              <a:lnSpc>
                <a:spcPct val="80000"/>
              </a:lnSpc>
            </a:pPr>
            <a:r>
              <a:rPr lang="en-US" sz="1200" smtClean="0"/>
              <a:t>Saved Capitalism</a:t>
            </a:r>
          </a:p>
          <a:p>
            <a:pPr lvl="1" eaLnBrk="1" hangingPunct="1">
              <a:lnSpc>
                <a:spcPct val="80000"/>
              </a:lnSpc>
            </a:pPr>
            <a:r>
              <a:rPr lang="en-US" sz="1200" smtClean="0"/>
              <a:t>Restore American gov’t, pride and faith</a:t>
            </a:r>
          </a:p>
          <a:p>
            <a:pPr lvl="1" eaLnBrk="1" hangingPunct="1">
              <a:lnSpc>
                <a:spcPct val="80000"/>
              </a:lnSpc>
            </a:pPr>
            <a:r>
              <a:rPr lang="en-US" sz="1200" smtClean="0"/>
              <a:t>Relief  saved cities and revolution</a:t>
            </a:r>
          </a:p>
          <a:p>
            <a:pPr lvl="1" eaLnBrk="1" hangingPunct="1">
              <a:lnSpc>
                <a:spcPct val="80000"/>
              </a:lnSpc>
            </a:pPr>
            <a:r>
              <a:rPr lang="en-US" sz="1200" smtClean="0"/>
              <a:t>Reforms still exist today</a:t>
            </a:r>
          </a:p>
          <a:p>
            <a:pPr lvl="1" eaLnBrk="1" hangingPunct="1">
              <a:lnSpc>
                <a:spcPct val="80000"/>
              </a:lnSpc>
            </a:pPr>
            <a:r>
              <a:rPr lang="en-US" sz="1200" smtClean="0"/>
              <a:t>Fairer distribution of income</a:t>
            </a:r>
          </a:p>
          <a:p>
            <a:pPr lvl="1" eaLnBrk="1" hangingPunct="1">
              <a:lnSpc>
                <a:spcPct val="80000"/>
              </a:lnSpc>
            </a:pPr>
            <a:r>
              <a:rPr lang="en-US" sz="1200" smtClean="0"/>
              <a:t>Self-respect- No Hand outs</a:t>
            </a:r>
          </a:p>
          <a:p>
            <a:pPr lvl="1" eaLnBrk="1" hangingPunct="1">
              <a:lnSpc>
                <a:spcPct val="80000"/>
              </a:lnSpc>
            </a:pPr>
            <a:r>
              <a:rPr lang="en-US" sz="1200" smtClean="0"/>
              <a:t>Middle of the road</a:t>
            </a:r>
          </a:p>
          <a:p>
            <a:pPr lvl="1" eaLnBrk="1" hangingPunct="1">
              <a:lnSpc>
                <a:spcPct val="80000"/>
              </a:lnSpc>
            </a:pPr>
            <a:r>
              <a:rPr lang="en-US" sz="1200" smtClean="0"/>
              <a:t>Great American Conservative since Hamilton</a:t>
            </a:r>
          </a:p>
          <a:p>
            <a:pPr lvl="1" eaLnBrk="1" hangingPunct="1">
              <a:lnSpc>
                <a:spcPct val="80000"/>
              </a:lnSpc>
            </a:pPr>
            <a:endParaRPr lang="en-US" sz="1200" smtClean="0"/>
          </a:p>
          <a:p>
            <a:pPr eaLnBrk="1" hangingPunct="1">
              <a:lnSpc>
                <a:spcPct val="80000"/>
              </a:lnSpc>
            </a:pPr>
            <a:endParaRPr lang="en-US" sz="1200" smtClean="0"/>
          </a:p>
          <a:p>
            <a:pPr eaLnBrk="1" hangingPunct="1">
              <a:lnSpc>
                <a:spcPct val="80000"/>
              </a:lnSpc>
            </a:pPr>
            <a:r>
              <a:rPr lang="en-US" sz="1200" b="1" smtClean="0"/>
              <a:t>The Ages of Reform: </a:t>
            </a:r>
          </a:p>
          <a:p>
            <a:pPr lvl="1" eaLnBrk="1" hangingPunct="1">
              <a:lnSpc>
                <a:spcPct val="80000"/>
              </a:lnSpc>
            </a:pPr>
            <a:r>
              <a:rPr lang="en-US" sz="1200" smtClean="0"/>
              <a:t>Populism: 1890’s</a:t>
            </a:r>
          </a:p>
          <a:p>
            <a:pPr lvl="1" eaLnBrk="1" hangingPunct="1">
              <a:lnSpc>
                <a:spcPct val="80000"/>
              </a:lnSpc>
            </a:pPr>
            <a:r>
              <a:rPr lang="en-US" sz="1200" smtClean="0"/>
              <a:t>Progressivism: 1900-1920</a:t>
            </a:r>
          </a:p>
          <a:p>
            <a:pPr lvl="1" eaLnBrk="1" hangingPunct="1">
              <a:lnSpc>
                <a:spcPct val="80000"/>
              </a:lnSpc>
            </a:pPr>
            <a:r>
              <a:rPr lang="en-US" sz="1200" smtClean="0"/>
              <a:t>New Deal: 1933-1938</a:t>
            </a:r>
          </a:p>
          <a:p>
            <a:pPr lvl="1" eaLnBrk="1" hangingPunct="1">
              <a:lnSpc>
                <a:spcPct val="80000"/>
              </a:lnSpc>
            </a:pPr>
            <a:endParaRPr lang="en-US" sz="1200" smtClean="0"/>
          </a:p>
          <a:p>
            <a:pPr lvl="1" eaLnBrk="1" hangingPunct="1">
              <a:lnSpc>
                <a:spcPct val="80000"/>
              </a:lnSpc>
              <a:buFontTx/>
              <a:buNone/>
            </a:pPr>
            <a:r>
              <a:rPr lang="en-US" sz="1200" b="1" smtClean="0"/>
              <a:t>WAR</a:t>
            </a:r>
          </a:p>
          <a:p>
            <a:pPr eaLnBrk="1" hangingPunct="1">
              <a:lnSpc>
                <a:spcPct val="80000"/>
              </a:lnSpc>
            </a:pPr>
            <a:endParaRPr lang="en-US" sz="1200" smtClean="0"/>
          </a:p>
        </p:txBody>
      </p:sp>
      <p:sp>
        <p:nvSpPr>
          <p:cNvPr id="106499" name="Rectangle 4"/>
          <p:cNvSpPr>
            <a:spLocks noChangeArrowheads="1"/>
          </p:cNvSpPr>
          <p:nvPr/>
        </p:nvSpPr>
        <p:spPr bwMode="auto">
          <a:xfrm>
            <a:off x="381000" y="0"/>
            <a:ext cx="8153400" cy="1219200"/>
          </a:xfrm>
          <a:prstGeom prst="rect">
            <a:avLst/>
          </a:prstGeom>
          <a:solidFill>
            <a:schemeClr val="bg2"/>
          </a:solidFill>
          <a:ln w="9525">
            <a:noFill/>
            <a:miter lim="800000"/>
            <a:headEnd/>
            <a:tailEnd/>
          </a:ln>
        </p:spPr>
        <p:txBody>
          <a:bodyPr anchor="ctr"/>
          <a:lstStyle/>
          <a:p>
            <a:pPr algn="ctr"/>
            <a:r>
              <a:rPr lang="en-US" sz="4400">
                <a:solidFill>
                  <a:srgbClr val="0099FF"/>
                </a:solidFill>
              </a:rPr>
              <a:t>New Deal Critics and Support</a:t>
            </a:r>
          </a:p>
        </p:txBody>
      </p:sp>
      <p:pic>
        <p:nvPicPr>
          <p:cNvPr id="106500" name="Picture 5" descr="fdr"/>
          <p:cNvPicPr>
            <a:picLocks noGrp="1" noChangeAspect="1" noChangeArrowheads="1"/>
          </p:cNvPicPr>
          <p:nvPr>
            <p:ph sz="half" idx="2"/>
          </p:nvPr>
        </p:nvPicPr>
        <p:blipFill>
          <a:blip r:embed="rId2" cstate="print"/>
          <a:srcRect/>
          <a:stretch>
            <a:fillRect/>
          </a:stretch>
        </p:blipFill>
        <p:spPr>
          <a:xfrm>
            <a:off x="4332288" y="1981200"/>
            <a:ext cx="4811712" cy="39624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idx="1"/>
          </p:nvPr>
        </p:nvSpPr>
        <p:spPr/>
        <p:txBody>
          <a:bodyPr/>
          <a:lstStyle/>
          <a:p>
            <a:endParaRPr lang="en-US" smtClean="0"/>
          </a:p>
        </p:txBody>
      </p:sp>
      <p:pic>
        <p:nvPicPr>
          <p:cNvPr id="12292" name="Picture 2" descr="http://www.walkoffwalk.com/pics/bread_lin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5" descr="img-great-depression---ford-loaded-with-all-possessions---x350-j3"/>
          <p:cNvPicPr>
            <a:picLocks noChangeAspect="1" noChangeArrowheads="1"/>
          </p:cNvPicPr>
          <p:nvPr/>
        </p:nvPicPr>
        <p:blipFill>
          <a:blip r:embed="rId2" cstate="print"/>
          <a:srcRect/>
          <a:stretch>
            <a:fillRect/>
          </a:stretch>
        </p:blipFill>
        <p:spPr bwMode="auto">
          <a:xfrm>
            <a:off x="1828800" y="979051"/>
            <a:ext cx="5867400" cy="3901881"/>
          </a:xfrm>
          <a:prstGeom prst="rect">
            <a:avLst/>
          </a:prstGeom>
          <a:noFill/>
          <a:ln w="9525">
            <a:noFill/>
            <a:miter lim="800000"/>
            <a:headEnd/>
            <a:tailEnd/>
          </a:ln>
        </p:spPr>
      </p:pic>
      <p:sp>
        <p:nvSpPr>
          <p:cNvPr id="13314" name="Rectangle 2"/>
          <p:cNvSpPr>
            <a:spLocks noGrp="1" noChangeArrowheads="1"/>
          </p:cNvSpPr>
          <p:nvPr>
            <p:ph type="title"/>
          </p:nvPr>
        </p:nvSpPr>
        <p:spPr>
          <a:xfrm>
            <a:off x="533400" y="0"/>
            <a:ext cx="8229600" cy="944563"/>
          </a:xfrm>
          <a:solidFill>
            <a:schemeClr val="accent1"/>
          </a:solidFill>
        </p:spPr>
        <p:txBody>
          <a:bodyPr/>
          <a:lstStyle/>
          <a:p>
            <a:pPr eaLnBrk="1" hangingPunct="1"/>
            <a:r>
              <a:rPr lang="en-US" sz="4000" smtClean="0"/>
              <a:t>Signs that there was a depression</a:t>
            </a:r>
          </a:p>
        </p:txBody>
      </p:sp>
      <p:sp>
        <p:nvSpPr>
          <p:cNvPr id="13315" name="Rectangle 3"/>
          <p:cNvSpPr>
            <a:spLocks noGrp="1" noChangeArrowheads="1"/>
          </p:cNvSpPr>
          <p:nvPr>
            <p:ph type="body" idx="1"/>
          </p:nvPr>
        </p:nvSpPr>
        <p:spPr>
          <a:xfrm>
            <a:off x="0" y="4648200"/>
            <a:ext cx="9144000" cy="2209800"/>
          </a:xfrm>
        </p:spPr>
        <p:txBody>
          <a:bodyPr/>
          <a:lstStyle/>
          <a:p>
            <a:pPr eaLnBrk="1" hangingPunct="1">
              <a:lnSpc>
                <a:spcPct val="90000"/>
              </a:lnSpc>
            </a:pPr>
            <a:r>
              <a:rPr lang="en-US" sz="2400" smtClean="0"/>
              <a:t>Bread lines, soup kitchens, 1/3 farmers lost land to auctions and bankruptcies-400,000</a:t>
            </a:r>
          </a:p>
          <a:p>
            <a:pPr eaLnBrk="1" hangingPunct="1">
              <a:lnSpc>
                <a:spcPct val="90000"/>
              </a:lnSpc>
            </a:pPr>
            <a:r>
              <a:rPr lang="en-US" sz="2400" smtClean="0"/>
              <a:t>Suicides up, insanity up, 2600 schools close, children run away, blame themselves 2-4 mill, 60% children malnourished</a:t>
            </a:r>
          </a:p>
          <a:p>
            <a:pPr eaLnBrk="1" hangingPunct="1">
              <a:lnSpc>
                <a:spcPct val="90000"/>
              </a:lnSpc>
            </a:pPr>
            <a:r>
              <a:rPr lang="en-US" sz="2400" smtClean="0"/>
              <a:t>Selling of family items, rings, jewelry, mattresses, </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44562"/>
          </a:xfrm>
          <a:solidFill>
            <a:schemeClr val="accent1"/>
          </a:solidFill>
        </p:spPr>
        <p:txBody>
          <a:bodyPr/>
          <a:lstStyle/>
          <a:p>
            <a:pPr eaLnBrk="1" hangingPunct="1"/>
            <a:r>
              <a:rPr lang="en-US" sz="4000" smtClean="0"/>
              <a:t>Odd items of the Great Depression</a:t>
            </a:r>
          </a:p>
        </p:txBody>
      </p:sp>
      <p:sp>
        <p:nvSpPr>
          <p:cNvPr id="14339" name="Rectangle 3"/>
          <p:cNvSpPr>
            <a:spLocks noGrp="1" noChangeArrowheads="1"/>
          </p:cNvSpPr>
          <p:nvPr>
            <p:ph type="body" idx="1"/>
          </p:nvPr>
        </p:nvSpPr>
        <p:spPr>
          <a:xfrm>
            <a:off x="0" y="1600200"/>
            <a:ext cx="5334000" cy="5257800"/>
          </a:xfrm>
        </p:spPr>
        <p:txBody>
          <a:bodyPr/>
          <a:lstStyle/>
          <a:p>
            <a:pPr eaLnBrk="1" hangingPunct="1">
              <a:lnSpc>
                <a:spcPct val="80000"/>
              </a:lnSpc>
            </a:pPr>
            <a:r>
              <a:rPr lang="en-US" sz="2400" dirty="0" smtClean="0"/>
              <a:t>Over production of food, mass starvation</a:t>
            </a:r>
          </a:p>
          <a:p>
            <a:pPr eaLnBrk="1" hangingPunct="1">
              <a:lnSpc>
                <a:spcPct val="80000"/>
              </a:lnSpc>
            </a:pPr>
            <a:r>
              <a:rPr lang="en-US" sz="2400" dirty="0" smtClean="0"/>
              <a:t>Less crime, as an understanding of others just like me</a:t>
            </a:r>
          </a:p>
          <a:p>
            <a:pPr eaLnBrk="1" hangingPunct="1">
              <a:lnSpc>
                <a:spcPct val="80000"/>
              </a:lnSpc>
            </a:pPr>
            <a:r>
              <a:rPr lang="en-US" sz="2400" dirty="0" smtClean="0"/>
              <a:t>Saving everything “rat packers”, pencils, paper clips, tin foil, rubber bands</a:t>
            </a:r>
          </a:p>
          <a:p>
            <a:pPr eaLnBrk="1" hangingPunct="1">
              <a:lnSpc>
                <a:spcPct val="80000"/>
              </a:lnSpc>
            </a:pPr>
            <a:r>
              <a:rPr lang="en-US" sz="2400" dirty="0" smtClean="0"/>
              <a:t>Items that take a lot of time were very popular, movies, jigsaw puzzles, marbles, collections of things like cigar rappers, baseball cards, </a:t>
            </a:r>
            <a:r>
              <a:rPr lang="en-US" sz="2400" smtClean="0"/>
              <a:t>anything marathons</a:t>
            </a:r>
          </a:p>
          <a:p>
            <a:pPr eaLnBrk="1" hangingPunct="1">
              <a:lnSpc>
                <a:spcPct val="80000"/>
              </a:lnSpc>
            </a:pPr>
            <a:r>
              <a:rPr lang="en-US" sz="2400" dirty="0" smtClean="0"/>
              <a:t>Deflation occurs</a:t>
            </a:r>
          </a:p>
          <a:p>
            <a:pPr eaLnBrk="1" hangingPunct="1">
              <a:lnSpc>
                <a:spcPct val="80000"/>
              </a:lnSpc>
            </a:pPr>
            <a:r>
              <a:rPr lang="en-US" sz="2400" dirty="0" smtClean="0"/>
              <a:t>Mattresses, cookie jars, walls</a:t>
            </a:r>
          </a:p>
          <a:p>
            <a:pPr eaLnBrk="1" hangingPunct="1">
              <a:lnSpc>
                <a:spcPct val="80000"/>
              </a:lnSpc>
            </a:pPr>
            <a:r>
              <a:rPr lang="en-US" sz="2400" dirty="0" smtClean="0"/>
              <a:t>Hand me downs, darning clothes</a:t>
            </a:r>
          </a:p>
          <a:p>
            <a:pPr eaLnBrk="1" hangingPunct="1">
              <a:lnSpc>
                <a:spcPct val="80000"/>
              </a:lnSpc>
            </a:pPr>
            <a:endParaRPr lang="en-US" sz="2400" dirty="0" smtClean="0"/>
          </a:p>
        </p:txBody>
      </p:sp>
      <p:pic>
        <p:nvPicPr>
          <p:cNvPr id="14340" name="Picture 5" descr="marbles"/>
          <p:cNvPicPr>
            <a:picLocks noChangeAspect="1" noChangeArrowheads="1"/>
          </p:cNvPicPr>
          <p:nvPr/>
        </p:nvPicPr>
        <p:blipFill>
          <a:blip r:embed="rId2" cstate="print"/>
          <a:srcRect/>
          <a:stretch>
            <a:fillRect/>
          </a:stretch>
        </p:blipFill>
        <p:spPr bwMode="auto">
          <a:xfrm>
            <a:off x="5334000" y="1176338"/>
            <a:ext cx="3367088" cy="5681662"/>
          </a:xfrm>
          <a:prstGeom prst="rect">
            <a:avLst/>
          </a:prstGeom>
          <a:noFill/>
          <a:ln w="9525">
            <a:noFill/>
            <a:miter lim="800000"/>
            <a:headEnd/>
            <a:tailEnd/>
          </a:ln>
        </p:spPr>
      </p:pic>
      <p:pic>
        <p:nvPicPr>
          <p:cNvPr id="14341" name="Picture 6" descr="http://www.howlingdog.co.uk/vcigar1.jpg"/>
          <p:cNvPicPr>
            <a:picLocks noChangeAspect="1" noChangeArrowheads="1"/>
          </p:cNvPicPr>
          <p:nvPr/>
        </p:nvPicPr>
        <p:blipFill>
          <a:blip r:embed="rId3" cstate="print"/>
          <a:srcRect/>
          <a:stretch>
            <a:fillRect/>
          </a:stretch>
        </p:blipFill>
        <p:spPr bwMode="auto">
          <a:xfrm>
            <a:off x="4953000" y="5853113"/>
            <a:ext cx="2181225" cy="1004887"/>
          </a:xfrm>
          <a:prstGeom prst="rect">
            <a:avLst/>
          </a:prstGeom>
          <a:noFill/>
          <a:ln w="9525">
            <a:noFill/>
            <a:miter lim="800000"/>
            <a:headEnd/>
            <a:tailEnd/>
          </a:ln>
        </p:spPr>
      </p:pic>
      <p:pic>
        <p:nvPicPr>
          <p:cNvPr id="93186" name="Picture 2" descr="http://docs.gimp.org/en/images/filters/examples/render-taj-jigsaw.jpg"/>
          <p:cNvPicPr>
            <a:picLocks noChangeAspect="1" noChangeArrowheads="1"/>
          </p:cNvPicPr>
          <p:nvPr/>
        </p:nvPicPr>
        <p:blipFill>
          <a:blip r:embed="rId4" cstate="print"/>
          <a:srcRect/>
          <a:stretch>
            <a:fillRect/>
          </a:stretch>
        </p:blipFill>
        <p:spPr bwMode="auto">
          <a:xfrm>
            <a:off x="5105400" y="2895600"/>
            <a:ext cx="1676400" cy="1676400"/>
          </a:xfrm>
          <a:prstGeom prst="rect">
            <a:avLst/>
          </a:prstGeom>
          <a:noFill/>
        </p:spPr>
      </p:pic>
      <p:pic>
        <p:nvPicPr>
          <p:cNvPr id="93188" name="Picture 4" descr="http://p2.la-img.com/1081/29220/11338026_1_m.jpg"/>
          <p:cNvPicPr>
            <a:picLocks noChangeAspect="1" noChangeArrowheads="1"/>
          </p:cNvPicPr>
          <p:nvPr/>
        </p:nvPicPr>
        <p:blipFill>
          <a:blip r:embed="rId5" cstate="print"/>
          <a:srcRect/>
          <a:stretch>
            <a:fillRect/>
          </a:stretch>
        </p:blipFill>
        <p:spPr bwMode="auto">
          <a:xfrm>
            <a:off x="7829550" y="3810000"/>
            <a:ext cx="1314450" cy="16220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3429000" cy="3657600"/>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Living during the Great Depression.</a:t>
            </a:r>
            <a:br>
              <a:rPr lang="en-US" dirty="0" smtClean="0"/>
            </a:br>
            <a:r>
              <a:rPr lang="en-US" dirty="0" smtClean="0"/>
              <a:t> Just holding on. </a:t>
            </a:r>
            <a:endParaRPr lang="en-US" dirty="0"/>
          </a:p>
        </p:txBody>
      </p:sp>
      <p:pic>
        <p:nvPicPr>
          <p:cNvPr id="96259" name="Picture 2" descr="http://www.historylink.org/db_images/DanceMarathon01.JPG"/>
          <p:cNvPicPr>
            <a:picLocks noChangeAspect="1" noChangeArrowheads="1"/>
          </p:cNvPicPr>
          <p:nvPr/>
        </p:nvPicPr>
        <p:blipFill>
          <a:blip r:embed="rId2" cstate="print"/>
          <a:srcRect/>
          <a:stretch>
            <a:fillRect/>
          </a:stretch>
        </p:blipFill>
        <p:spPr bwMode="auto">
          <a:xfrm>
            <a:off x="4038600" y="0"/>
            <a:ext cx="4800600" cy="705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endParaRPr lang="en-US" smtClean="0"/>
          </a:p>
        </p:txBody>
      </p:sp>
      <p:sp>
        <p:nvSpPr>
          <p:cNvPr id="97283" name="Content Placeholder 2"/>
          <p:cNvSpPr>
            <a:spLocks noGrp="1"/>
          </p:cNvSpPr>
          <p:nvPr>
            <p:ph idx="1"/>
          </p:nvPr>
        </p:nvSpPr>
        <p:spPr/>
        <p:txBody>
          <a:bodyPr/>
          <a:lstStyle/>
          <a:p>
            <a:endParaRPr lang="en-US" smtClean="0"/>
          </a:p>
        </p:txBody>
      </p:sp>
      <p:pic>
        <p:nvPicPr>
          <p:cNvPr id="97284" name="Picture 4" descr="http://drx.typepad.com/psychotherapyblog/images/2008/07/02/washington_dc_marathon_dancers_apri.jpg"/>
          <p:cNvPicPr>
            <a:picLocks noChangeAspect="1" noChangeArrowheads="1"/>
          </p:cNvPicPr>
          <p:nvPr/>
        </p:nvPicPr>
        <p:blipFill>
          <a:blip r:embed="rId2" cstate="print"/>
          <a:srcRect/>
          <a:stretch>
            <a:fillRect/>
          </a:stretch>
        </p:blipFill>
        <p:spPr bwMode="auto">
          <a:xfrm>
            <a:off x="0" y="0"/>
            <a:ext cx="9144000" cy="740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smtClean="0"/>
          </a:p>
        </p:txBody>
      </p:sp>
      <p:sp>
        <p:nvSpPr>
          <p:cNvPr id="98307" name="Content Placeholder 2"/>
          <p:cNvSpPr>
            <a:spLocks noGrp="1"/>
          </p:cNvSpPr>
          <p:nvPr>
            <p:ph idx="1"/>
          </p:nvPr>
        </p:nvSpPr>
        <p:spPr/>
        <p:txBody>
          <a:bodyPr/>
          <a:lstStyle/>
          <a:p>
            <a:endParaRPr lang="en-US" smtClean="0"/>
          </a:p>
        </p:txBody>
      </p:sp>
      <p:pic>
        <p:nvPicPr>
          <p:cNvPr id="98308" name="Picture 2" descr="http://cache3.asset-cache.net/xc/71007347.jpg?v=1&amp;c=IWSAsset&amp;k=2&amp;d=E41C9FE5C4AA0A14C8DDAC27C39139699328DDC93593519EB7B5CF9726AAF959B01E70F2B3269972"/>
          <p:cNvPicPr>
            <a:picLocks noChangeAspect="1" noChangeArrowheads="1"/>
          </p:cNvPicPr>
          <p:nvPr/>
        </p:nvPicPr>
        <p:blipFill>
          <a:blip r:embed="rId2" cstate="print"/>
          <a:srcRect/>
          <a:stretch>
            <a:fillRect/>
          </a:stretch>
        </p:blipFill>
        <p:spPr bwMode="auto">
          <a:xfrm>
            <a:off x="2057400" y="-114300"/>
            <a:ext cx="4648200" cy="697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endParaRPr lang="en-US" smtClean="0"/>
          </a:p>
        </p:txBody>
      </p:sp>
      <p:sp>
        <p:nvSpPr>
          <p:cNvPr id="99331" name="Content Placeholder 2"/>
          <p:cNvSpPr>
            <a:spLocks noGrp="1"/>
          </p:cNvSpPr>
          <p:nvPr>
            <p:ph idx="1"/>
          </p:nvPr>
        </p:nvSpPr>
        <p:spPr/>
        <p:txBody>
          <a:bodyPr/>
          <a:lstStyle/>
          <a:p>
            <a:endParaRPr lang="en-US" smtClean="0"/>
          </a:p>
        </p:txBody>
      </p:sp>
      <p:pic>
        <p:nvPicPr>
          <p:cNvPr id="99332" name="Picture 2" descr="http://cache3.asset-cache.net/xc/71007344.jpg?v=1&amp;c=IWSAsset&amp;k=2&amp;d=E41C9FE5C4AA0A14C8DDAC27C3913969B2C4E55FA7026A54B582D052699CD050B01E70F2B3269972"/>
          <p:cNvPicPr>
            <a:picLocks noChangeAspect="1" noChangeArrowheads="1"/>
          </p:cNvPicPr>
          <p:nvPr/>
        </p:nvPicPr>
        <p:blipFill>
          <a:blip r:embed="rId2" cstate="print"/>
          <a:srcRect/>
          <a:stretch>
            <a:fillRect/>
          </a:stretch>
        </p:blipFill>
        <p:spPr bwMode="auto">
          <a:xfrm>
            <a:off x="0" y="0"/>
            <a:ext cx="95853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endParaRPr lang="en-US" smtClean="0"/>
          </a:p>
        </p:txBody>
      </p:sp>
      <p:sp>
        <p:nvSpPr>
          <p:cNvPr id="100355" name="Content Placeholder 2"/>
          <p:cNvSpPr>
            <a:spLocks noGrp="1"/>
          </p:cNvSpPr>
          <p:nvPr>
            <p:ph idx="1"/>
          </p:nvPr>
        </p:nvSpPr>
        <p:spPr/>
        <p:txBody>
          <a:bodyPr/>
          <a:lstStyle/>
          <a:p>
            <a:endParaRPr lang="en-US" smtClean="0"/>
          </a:p>
        </p:txBody>
      </p:sp>
      <p:pic>
        <p:nvPicPr>
          <p:cNvPr id="100356" name="Picture 2" descr="http://www.skatelog.com/photos/countries/us/il/vintage/8c00634u350x290.jpg"/>
          <p:cNvPicPr>
            <a:picLocks noChangeAspect="1" noChangeArrowheads="1"/>
          </p:cNvPicPr>
          <p:nvPr/>
        </p:nvPicPr>
        <p:blipFill>
          <a:blip r:embed="rId2" cstate="print"/>
          <a:srcRect/>
          <a:stretch>
            <a:fillRect/>
          </a:stretch>
        </p:blipFill>
        <p:spPr bwMode="auto">
          <a:xfrm>
            <a:off x="0" y="-228600"/>
            <a:ext cx="9144000" cy="757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endParaRPr lang="en-US" smtClean="0"/>
          </a:p>
        </p:txBody>
      </p:sp>
      <p:sp>
        <p:nvSpPr>
          <p:cNvPr id="101379" name="Content Placeholder 2"/>
          <p:cNvSpPr>
            <a:spLocks noGrp="1"/>
          </p:cNvSpPr>
          <p:nvPr>
            <p:ph idx="1"/>
          </p:nvPr>
        </p:nvSpPr>
        <p:spPr/>
        <p:txBody>
          <a:bodyPr/>
          <a:lstStyle/>
          <a:p>
            <a:endParaRPr lang="en-US" smtClean="0"/>
          </a:p>
        </p:txBody>
      </p:sp>
      <p:pic>
        <p:nvPicPr>
          <p:cNvPr id="101380" name="Picture 2" descr="http://www.americainwwii.com/images/jitterandjivedancing.jpg"/>
          <p:cNvPicPr>
            <a:picLocks noChangeAspect="1" noChangeArrowheads="1"/>
          </p:cNvPicPr>
          <p:nvPr/>
        </p:nvPicPr>
        <p:blipFill>
          <a:blip r:embed="rId2" cstate="print"/>
          <a:srcRect/>
          <a:stretch>
            <a:fillRect/>
          </a:stretch>
        </p:blipFill>
        <p:spPr bwMode="auto">
          <a:xfrm>
            <a:off x="1066800" y="0"/>
            <a:ext cx="6346825" cy="684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bg2"/>
          </a:solidFill>
        </p:spPr>
        <p:txBody>
          <a:bodyPr/>
          <a:lstStyle/>
          <a:p>
            <a:pPr eaLnBrk="1" hangingPunct="1"/>
            <a:r>
              <a:rPr lang="en-US" dirty="0" smtClean="0"/>
              <a:t>Stock market</a:t>
            </a:r>
          </a:p>
        </p:txBody>
      </p:sp>
      <p:sp>
        <p:nvSpPr>
          <p:cNvPr id="3075" name="Rectangle 3"/>
          <p:cNvSpPr>
            <a:spLocks noGrp="1" noChangeArrowheads="1"/>
          </p:cNvSpPr>
          <p:nvPr>
            <p:ph type="body" idx="1"/>
          </p:nvPr>
        </p:nvSpPr>
        <p:spPr>
          <a:xfrm>
            <a:off x="0" y="1524000"/>
            <a:ext cx="4876800" cy="2590800"/>
          </a:xfrm>
        </p:spPr>
        <p:txBody>
          <a:bodyPr/>
          <a:lstStyle/>
          <a:p>
            <a:pPr eaLnBrk="1" hangingPunct="1">
              <a:lnSpc>
                <a:spcPct val="90000"/>
              </a:lnSpc>
            </a:pPr>
            <a:r>
              <a:rPr lang="en-US" sz="1800" dirty="0" smtClean="0"/>
              <a:t>Bull market 1920’s----Dow Jones 1924=180, 1929=381    1932=41</a:t>
            </a:r>
          </a:p>
          <a:p>
            <a:pPr eaLnBrk="1" hangingPunct="1">
              <a:lnSpc>
                <a:spcPct val="90000"/>
              </a:lnSpc>
            </a:pPr>
            <a:r>
              <a:rPr lang="en-US" sz="1800" dirty="0" smtClean="0"/>
              <a:t>Buying on Margin…..5%</a:t>
            </a:r>
          </a:p>
          <a:p>
            <a:pPr eaLnBrk="1" hangingPunct="1">
              <a:lnSpc>
                <a:spcPct val="90000"/>
              </a:lnSpc>
            </a:pPr>
            <a:r>
              <a:rPr lang="en-US" sz="1800" dirty="0" smtClean="0"/>
              <a:t>Banks and businesses financed brokers who facilitated risky buys</a:t>
            </a:r>
          </a:p>
          <a:p>
            <a:pPr eaLnBrk="1" hangingPunct="1">
              <a:lnSpc>
                <a:spcPct val="90000"/>
              </a:lnSpc>
            </a:pPr>
            <a:r>
              <a:rPr lang="en-US" sz="1800" dirty="0" smtClean="0"/>
              <a:t>Over speculation</a:t>
            </a:r>
          </a:p>
          <a:p>
            <a:pPr eaLnBrk="1" hangingPunct="1">
              <a:lnSpc>
                <a:spcPct val="90000"/>
              </a:lnSpc>
            </a:pPr>
            <a:r>
              <a:rPr lang="en-US" sz="1800" dirty="0" smtClean="0"/>
              <a:t>The Great Crash Oct 29, 1929 Black Tuesday—2 week period lost $30 Billion- $350 billion in today’s money</a:t>
            </a:r>
          </a:p>
          <a:p>
            <a:pPr eaLnBrk="1" hangingPunct="1">
              <a:lnSpc>
                <a:spcPct val="90000"/>
              </a:lnSpc>
            </a:pPr>
            <a:r>
              <a:rPr lang="en-US" sz="1800" dirty="0" smtClean="0"/>
              <a:t>Took 35 years(1964)….to get back to pre 1929 level.</a:t>
            </a:r>
          </a:p>
        </p:txBody>
      </p:sp>
      <p:pic>
        <p:nvPicPr>
          <p:cNvPr id="3076" name="Picture 5" descr="400px-Stocks29"/>
          <p:cNvPicPr>
            <a:picLocks noChangeAspect="1" noChangeArrowheads="1"/>
          </p:cNvPicPr>
          <p:nvPr/>
        </p:nvPicPr>
        <p:blipFill>
          <a:blip r:embed="rId2" cstate="print"/>
          <a:srcRect/>
          <a:stretch>
            <a:fillRect/>
          </a:stretch>
        </p:blipFill>
        <p:spPr bwMode="auto">
          <a:xfrm>
            <a:off x="5334000" y="1676400"/>
            <a:ext cx="3810000" cy="3733800"/>
          </a:xfrm>
          <a:prstGeom prst="rect">
            <a:avLst/>
          </a:prstGeom>
          <a:noFill/>
          <a:ln w="9525">
            <a:noFill/>
            <a:miter lim="800000"/>
            <a:headEnd/>
            <a:tailEnd/>
          </a:ln>
        </p:spPr>
      </p:pic>
      <p:pic>
        <p:nvPicPr>
          <p:cNvPr id="3077" name="Picture 7" descr="1009"/>
          <p:cNvPicPr>
            <a:picLocks noChangeAspect="1" noChangeArrowheads="1"/>
          </p:cNvPicPr>
          <p:nvPr/>
        </p:nvPicPr>
        <p:blipFill>
          <a:blip r:embed="rId3" cstate="print"/>
          <a:srcRect/>
          <a:stretch>
            <a:fillRect/>
          </a:stretch>
        </p:blipFill>
        <p:spPr bwMode="auto">
          <a:xfrm>
            <a:off x="990600" y="4572000"/>
            <a:ext cx="4419600" cy="2286000"/>
          </a:xfrm>
          <a:prstGeom prst="rect">
            <a:avLst/>
          </a:prstGeom>
          <a:noFill/>
          <a:ln w="9525">
            <a:noFill/>
            <a:miter lim="800000"/>
            <a:headEnd/>
            <a:tailEnd/>
          </a:ln>
        </p:spPr>
      </p:pic>
      <p:pic>
        <p:nvPicPr>
          <p:cNvPr id="3078" name="Picture 9" descr="http://thetruthorthefight.files.wordpress.com/2009/08/stock-market-for-beginners31.jpg"/>
          <p:cNvPicPr>
            <a:picLocks noChangeAspect="1" noChangeArrowheads="1"/>
          </p:cNvPicPr>
          <p:nvPr/>
        </p:nvPicPr>
        <p:blipFill>
          <a:blip r:embed="rId4" cstate="print"/>
          <a:srcRect/>
          <a:stretch>
            <a:fillRect/>
          </a:stretch>
        </p:blipFill>
        <p:spPr bwMode="auto">
          <a:xfrm>
            <a:off x="609600" y="342900"/>
            <a:ext cx="1239838" cy="930275"/>
          </a:xfrm>
          <a:prstGeom prst="rect">
            <a:avLst/>
          </a:prstGeom>
          <a:noFill/>
          <a:ln w="9525">
            <a:noFill/>
            <a:miter lim="800000"/>
            <a:headEnd/>
            <a:tailEnd/>
          </a:ln>
        </p:spPr>
      </p:pic>
      <p:pic>
        <p:nvPicPr>
          <p:cNvPr id="3079" name="Picture 11" descr="http://i.ehow.com/images/GlobalPhoto/Articles/5153824/stockmarket-main_Full.jpg"/>
          <p:cNvPicPr>
            <a:picLocks noChangeAspect="1" noChangeArrowheads="1"/>
          </p:cNvPicPr>
          <p:nvPr/>
        </p:nvPicPr>
        <p:blipFill>
          <a:blip r:embed="rId5" cstate="print"/>
          <a:srcRect/>
          <a:stretch>
            <a:fillRect/>
          </a:stretch>
        </p:blipFill>
        <p:spPr bwMode="auto">
          <a:xfrm>
            <a:off x="6553200" y="5368925"/>
            <a:ext cx="1892300" cy="1489075"/>
          </a:xfrm>
          <a:prstGeom prst="rect">
            <a:avLst/>
          </a:prstGeom>
          <a:noFill/>
          <a:ln w="9525">
            <a:noFill/>
            <a:miter lim="800000"/>
            <a:headEnd/>
            <a:tailEnd/>
          </a:ln>
        </p:spPr>
      </p:pic>
      <p:pic>
        <p:nvPicPr>
          <p:cNvPr id="3080" name="Picture 13" descr="http://shop.neatorama.com/avactis-images/stock-market-the-ride-l.jpg"/>
          <p:cNvPicPr>
            <a:picLocks noChangeAspect="1" noChangeArrowheads="1"/>
          </p:cNvPicPr>
          <p:nvPr/>
        </p:nvPicPr>
        <p:blipFill>
          <a:blip r:embed="rId6" cstate="print"/>
          <a:srcRect/>
          <a:stretch>
            <a:fillRect/>
          </a:stretch>
        </p:blipFill>
        <p:spPr bwMode="auto">
          <a:xfrm>
            <a:off x="6781800" y="0"/>
            <a:ext cx="2082800" cy="194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5257800" cy="1143000"/>
          </a:xfrm>
          <a:solidFill>
            <a:schemeClr val="accent1"/>
          </a:solidFill>
        </p:spPr>
        <p:txBody>
          <a:bodyPr/>
          <a:lstStyle/>
          <a:p>
            <a:pPr eaLnBrk="1" hangingPunct="1"/>
            <a:r>
              <a:rPr lang="en-US" smtClean="0"/>
              <a:t>The Dust Bowl</a:t>
            </a:r>
          </a:p>
        </p:txBody>
      </p:sp>
      <p:sp>
        <p:nvSpPr>
          <p:cNvPr id="15363" name="Rectangle 3"/>
          <p:cNvSpPr>
            <a:spLocks noGrp="1" noChangeArrowheads="1"/>
          </p:cNvSpPr>
          <p:nvPr>
            <p:ph type="body" idx="1"/>
          </p:nvPr>
        </p:nvSpPr>
        <p:spPr>
          <a:xfrm>
            <a:off x="6553200" y="533400"/>
            <a:ext cx="2590800" cy="6324600"/>
          </a:xfrm>
        </p:spPr>
        <p:txBody>
          <a:bodyPr/>
          <a:lstStyle/>
          <a:p>
            <a:pPr eaLnBrk="1" hangingPunct="1"/>
            <a:r>
              <a:rPr lang="en-US" sz="2800" dirty="0" smtClean="0"/>
              <a:t>1931-1937</a:t>
            </a:r>
          </a:p>
          <a:p>
            <a:pPr eaLnBrk="1" hangingPunct="1"/>
            <a:r>
              <a:rPr lang="en-US" sz="2800" dirty="0" smtClean="0"/>
              <a:t>Great plains of America</a:t>
            </a:r>
          </a:p>
          <a:p>
            <a:pPr eaLnBrk="1" hangingPunct="1"/>
            <a:r>
              <a:rPr lang="en-US" sz="2800" dirty="0" smtClean="0"/>
              <a:t>Climate created drought</a:t>
            </a:r>
          </a:p>
          <a:p>
            <a:pPr eaLnBrk="1" hangingPunct="1"/>
            <a:r>
              <a:rPr lang="en-US" sz="2800" dirty="0" smtClean="0"/>
              <a:t>Poor farming methods</a:t>
            </a:r>
          </a:p>
          <a:p>
            <a:pPr eaLnBrk="1" hangingPunct="1"/>
            <a:r>
              <a:rPr lang="en-US" sz="2800" dirty="0" smtClean="0"/>
              <a:t>½ will move to Cali, </a:t>
            </a:r>
            <a:r>
              <a:rPr lang="en-US" sz="2800" dirty="0" err="1" smtClean="0"/>
              <a:t>Oreg</a:t>
            </a:r>
            <a:r>
              <a:rPr lang="en-US" sz="2800" dirty="0" smtClean="0"/>
              <a:t> or Wash.</a:t>
            </a:r>
          </a:p>
          <a:p>
            <a:pPr eaLnBrk="1" hangingPunct="1">
              <a:buFontTx/>
              <a:buNone/>
            </a:pPr>
            <a:endParaRPr lang="en-US" sz="2800" smtClean="0"/>
          </a:p>
          <a:p>
            <a:pPr eaLnBrk="1" hangingPunct="1"/>
            <a:endParaRPr lang="en-US" sz="2800" smtClean="0"/>
          </a:p>
        </p:txBody>
      </p:sp>
      <p:pic>
        <p:nvPicPr>
          <p:cNvPr id="15364" name="Picture 9" descr="dustbowl"/>
          <p:cNvPicPr>
            <a:picLocks noChangeAspect="1" noChangeArrowheads="1"/>
          </p:cNvPicPr>
          <p:nvPr/>
        </p:nvPicPr>
        <p:blipFill>
          <a:blip r:embed="rId2" cstate="print"/>
          <a:srcRect/>
          <a:stretch>
            <a:fillRect/>
          </a:stretch>
        </p:blipFill>
        <p:spPr bwMode="auto">
          <a:xfrm>
            <a:off x="0" y="1447800"/>
            <a:ext cx="6672263" cy="4700588"/>
          </a:xfrm>
          <a:prstGeom prst="rect">
            <a:avLst/>
          </a:prstGeom>
          <a:noFill/>
          <a:ln w="9525">
            <a:noFill/>
            <a:miter lim="800000"/>
            <a:headEnd/>
            <a:tailEnd/>
          </a:ln>
        </p:spPr>
      </p:pic>
      <p:sp>
        <p:nvSpPr>
          <p:cNvPr id="15365" name="Text Box 10">
            <a:hlinkClick r:id="rId3"/>
          </p:cNvPr>
          <p:cNvSpPr txBox="1">
            <a:spLocks noChangeArrowheads="1"/>
          </p:cNvSpPr>
          <p:nvPr/>
        </p:nvSpPr>
        <p:spPr bwMode="auto">
          <a:xfrm>
            <a:off x="1371600" y="6216650"/>
            <a:ext cx="4343400" cy="641350"/>
          </a:xfrm>
          <a:prstGeom prst="rect">
            <a:avLst/>
          </a:prstGeom>
          <a:noFill/>
          <a:ln w="9525">
            <a:noFill/>
            <a:miter lim="800000"/>
            <a:headEnd/>
            <a:tailEnd/>
          </a:ln>
        </p:spPr>
        <p:txBody>
          <a:bodyPr>
            <a:spAutoFit/>
          </a:bodyPr>
          <a:lstStyle/>
          <a:p>
            <a:pPr>
              <a:spcBef>
                <a:spcPct val="50000"/>
              </a:spcBef>
            </a:pPr>
            <a:r>
              <a:rPr lang="en-US"/>
              <a:t>http://www.youtube.com/watch?v=KEYb9xjAhHI&amp;feature=related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00200" y="274638"/>
            <a:ext cx="5410200" cy="1143000"/>
          </a:xfrm>
          <a:solidFill>
            <a:schemeClr val="bg2"/>
          </a:solidFill>
        </p:spPr>
        <p:txBody>
          <a:bodyPr/>
          <a:lstStyle/>
          <a:p>
            <a:pPr eaLnBrk="1" hangingPunct="1"/>
            <a:r>
              <a:rPr lang="en-US" smtClean="0">
                <a:solidFill>
                  <a:srgbClr val="0099FF"/>
                </a:solidFill>
              </a:rPr>
              <a:t>Gone with the wind</a:t>
            </a:r>
          </a:p>
        </p:txBody>
      </p:sp>
      <p:sp>
        <p:nvSpPr>
          <p:cNvPr id="17411" name="Rectangle 3"/>
          <p:cNvSpPr>
            <a:spLocks noGrp="1" noChangeArrowheads="1"/>
          </p:cNvSpPr>
          <p:nvPr>
            <p:ph type="body" idx="1"/>
          </p:nvPr>
        </p:nvSpPr>
        <p:spPr>
          <a:xfrm>
            <a:off x="0" y="1600200"/>
            <a:ext cx="5715000" cy="5257800"/>
          </a:xfrm>
        </p:spPr>
        <p:txBody>
          <a:bodyPr/>
          <a:lstStyle/>
          <a:p>
            <a:pPr eaLnBrk="1" hangingPunct="1"/>
            <a:r>
              <a:rPr lang="en-US" sz="2800" smtClean="0"/>
              <a:t>Family farmers fell victim to large, corporate farms seizing their land.</a:t>
            </a:r>
          </a:p>
          <a:p>
            <a:pPr eaLnBrk="1" hangingPunct="1"/>
            <a:r>
              <a:rPr lang="en-US" sz="2800" smtClean="0"/>
              <a:t>Before the time of government directed agricultural policies.</a:t>
            </a:r>
          </a:p>
          <a:p>
            <a:pPr eaLnBrk="1" hangingPunct="1"/>
            <a:r>
              <a:rPr lang="en-US" sz="2800" smtClean="0"/>
              <a:t>Agriculture had adopted many new scientific techniques allowing for extensive farming of already over-cultivated land.</a:t>
            </a:r>
          </a:p>
          <a:p>
            <a:pPr eaLnBrk="1" hangingPunct="1"/>
            <a:r>
              <a:rPr lang="en-US" sz="2800" smtClean="0"/>
              <a:t>FDR limits grazing on public lands.</a:t>
            </a:r>
          </a:p>
          <a:p>
            <a:pPr eaLnBrk="1" hangingPunct="1"/>
            <a:endParaRPr lang="en-US" sz="2800" smtClean="0"/>
          </a:p>
        </p:txBody>
      </p:sp>
      <p:pic>
        <p:nvPicPr>
          <p:cNvPr id="126980" name="Picture 4" descr="Image, Source: intermediary roll film"/>
          <p:cNvPicPr>
            <a:picLocks noChangeAspect="1" noChangeArrowheads="1"/>
          </p:cNvPicPr>
          <p:nvPr/>
        </p:nvPicPr>
        <p:blipFill>
          <a:blip r:embed="rId2" cstate="print"/>
          <a:srcRect/>
          <a:stretch>
            <a:fillRect/>
          </a:stretch>
        </p:blipFill>
        <p:spPr bwMode="auto">
          <a:xfrm>
            <a:off x="7086600" y="0"/>
            <a:ext cx="2057400" cy="1687513"/>
          </a:xfrm>
          <a:prstGeom prst="rect">
            <a:avLst/>
          </a:prstGeom>
          <a:noFill/>
          <a:ln w="9525">
            <a:noFill/>
            <a:miter lim="800000"/>
            <a:headEnd/>
            <a:tailEnd/>
          </a:ln>
        </p:spPr>
      </p:pic>
      <p:pic>
        <p:nvPicPr>
          <p:cNvPr id="126981" name="Picture 5" descr="Image, Source: intermediary roll film"/>
          <p:cNvPicPr>
            <a:picLocks noChangeAspect="1" noChangeArrowheads="1"/>
          </p:cNvPicPr>
          <p:nvPr/>
        </p:nvPicPr>
        <p:blipFill>
          <a:blip r:embed="rId3" cstate="print"/>
          <a:srcRect/>
          <a:stretch>
            <a:fillRect/>
          </a:stretch>
        </p:blipFill>
        <p:spPr bwMode="auto">
          <a:xfrm>
            <a:off x="0" y="0"/>
            <a:ext cx="1524000" cy="1454150"/>
          </a:xfrm>
          <a:prstGeom prst="rect">
            <a:avLst/>
          </a:prstGeom>
          <a:noFill/>
          <a:ln w="9525">
            <a:noFill/>
            <a:miter lim="800000"/>
            <a:headEnd/>
            <a:tailEnd/>
          </a:ln>
        </p:spPr>
      </p:pic>
      <p:pic>
        <p:nvPicPr>
          <p:cNvPr id="17414" name="Picture 6" descr="81709"/>
          <p:cNvPicPr>
            <a:picLocks noChangeAspect="1" noChangeArrowheads="1"/>
          </p:cNvPicPr>
          <p:nvPr/>
        </p:nvPicPr>
        <p:blipFill>
          <a:blip r:embed="rId4" cstate="print"/>
          <a:srcRect/>
          <a:stretch>
            <a:fillRect/>
          </a:stretch>
        </p:blipFill>
        <p:spPr bwMode="auto">
          <a:xfrm>
            <a:off x="5334000" y="2011363"/>
            <a:ext cx="3810000" cy="2732087"/>
          </a:xfrm>
          <a:prstGeom prst="rect">
            <a:avLst/>
          </a:prstGeom>
          <a:noFill/>
          <a:ln w="9525">
            <a:noFill/>
            <a:miter lim="800000"/>
            <a:headEnd/>
            <a:tailEnd/>
          </a:ln>
        </p:spPr>
      </p:pic>
      <p:pic>
        <p:nvPicPr>
          <p:cNvPr id="17415" name="Picture 7" descr="dust_storm_gs"/>
          <p:cNvPicPr>
            <a:picLocks noChangeAspect="1" noChangeArrowheads="1"/>
          </p:cNvPicPr>
          <p:nvPr/>
        </p:nvPicPr>
        <p:blipFill>
          <a:blip r:embed="rId5" cstate="print"/>
          <a:srcRect/>
          <a:stretch>
            <a:fillRect/>
          </a:stretch>
        </p:blipFill>
        <p:spPr bwMode="auto">
          <a:xfrm>
            <a:off x="5486400" y="4852988"/>
            <a:ext cx="2895600" cy="2005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6980"/>
                                        </p:tgtEl>
                                        <p:attrNameLst>
                                          <p:attrName>style.visibility</p:attrName>
                                        </p:attrNameLst>
                                      </p:cBhvr>
                                      <p:to>
                                        <p:strVal val="visible"/>
                                      </p:to>
                                    </p:set>
                                    <p:anim to="" calcmode="lin" valueType="num">
                                      <p:cBhvr>
                                        <p:cTn id="7" dur="1" fill="hold"/>
                                        <p:tgtEl>
                                          <p:spTgt spid="12698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6981"/>
                                        </p:tgtEl>
                                        <p:attrNameLst>
                                          <p:attrName>style.visibility</p:attrName>
                                        </p:attrNameLst>
                                      </p:cBhvr>
                                      <p:to>
                                        <p:strVal val="visible"/>
                                      </p:to>
                                    </p:set>
                                    <p:anim to="" calcmode="lin" valueType="num">
                                      <p:cBhvr>
                                        <p:cTn id="12" dur="1" fill="hold"/>
                                        <p:tgtEl>
                                          <p:spTgt spid="1269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pic>
        <p:nvPicPr>
          <p:cNvPr id="18435" name="Picture 5" descr="fig1"/>
          <p:cNvPicPr>
            <a:picLocks noGrp="1" noChangeAspect="1" noChangeArrowheads="1"/>
          </p:cNvPicPr>
          <p:nvPr>
            <p:ph type="body" idx="1"/>
          </p:nvPr>
        </p:nvPicPr>
        <p:blipFill>
          <a:blip r:embed="rId2" cstate="print"/>
          <a:srcRect/>
          <a:stretch>
            <a:fillRect/>
          </a:stretch>
        </p:blipFill>
        <p:spPr>
          <a:xfrm>
            <a:off x="0" y="0"/>
            <a:ext cx="9144000" cy="702945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dustbowlfollett"/>
          <p:cNvPicPr>
            <a:picLocks noGrp="1" noChangeAspect="1" noChangeArrowheads="1"/>
          </p:cNvPicPr>
          <p:nvPr>
            <p:ph sz="quarter" idx="2"/>
          </p:nvPr>
        </p:nvPicPr>
        <p:blipFill>
          <a:blip r:embed="rId2" cstate="print"/>
          <a:srcRect/>
          <a:stretch>
            <a:fillRect/>
          </a:stretch>
        </p:blipFill>
        <p:spPr>
          <a:xfrm>
            <a:off x="0" y="0"/>
            <a:ext cx="6477000" cy="3176588"/>
          </a:xfrm>
          <a:noFill/>
        </p:spPr>
      </p:pic>
      <p:pic>
        <p:nvPicPr>
          <p:cNvPr id="19459" name="Picture 13" descr="dustbowl2b"/>
          <p:cNvPicPr>
            <a:picLocks noGrp="1" noChangeAspect="1" noChangeArrowheads="1"/>
          </p:cNvPicPr>
          <p:nvPr>
            <p:ph sz="quarter" idx="3"/>
          </p:nvPr>
        </p:nvPicPr>
        <p:blipFill>
          <a:blip r:embed="rId3" cstate="print"/>
          <a:srcRect/>
          <a:stretch>
            <a:fillRect/>
          </a:stretch>
        </p:blipFill>
        <p:spPr>
          <a:xfrm>
            <a:off x="6556375" y="2667000"/>
            <a:ext cx="2587625" cy="2743200"/>
          </a:xfrm>
          <a:noFill/>
        </p:spPr>
      </p:pic>
      <p:pic>
        <p:nvPicPr>
          <p:cNvPr id="19460" name="Picture 17" descr="dust2"/>
          <p:cNvPicPr>
            <a:picLocks noGrp="1" noChangeAspect="1" noChangeArrowheads="1"/>
          </p:cNvPicPr>
          <p:nvPr>
            <p:ph sz="quarter" idx="4"/>
          </p:nvPr>
        </p:nvPicPr>
        <p:blipFill>
          <a:blip r:embed="rId4" cstate="print"/>
          <a:srcRect/>
          <a:stretch>
            <a:fillRect/>
          </a:stretch>
        </p:blipFill>
        <p:spPr>
          <a:xfrm>
            <a:off x="0" y="3373438"/>
            <a:ext cx="6477000" cy="3484562"/>
          </a:xfrm>
          <a:noFill/>
        </p:spPr>
      </p:pic>
      <p:sp>
        <p:nvSpPr>
          <p:cNvPr id="19461" name="Rectangle 21"/>
          <p:cNvSpPr>
            <a:spLocks noGrp="1" noChangeArrowheads="1"/>
          </p:cNvSpPr>
          <p:nvPr>
            <p:ph type="title"/>
          </p:nvPr>
        </p:nvSpPr>
        <p:spPr>
          <a:xfrm>
            <a:off x="6553200" y="533400"/>
            <a:ext cx="2362200" cy="1752600"/>
          </a:xfrm>
          <a:solidFill>
            <a:schemeClr val="accent1"/>
          </a:solidFill>
        </p:spPr>
        <p:txBody>
          <a:bodyPr/>
          <a:lstStyle/>
          <a:p>
            <a:pPr eaLnBrk="1" hangingPunct="1"/>
            <a:r>
              <a:rPr lang="en-US" sz="4000" smtClean="0"/>
              <a:t>The Dust Bowl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imarron_ok"/>
          <p:cNvPicPr>
            <a:picLocks noGrp="1" noChangeAspect="1" noChangeArrowheads="1"/>
          </p:cNvPicPr>
          <p:nvPr>
            <p:ph idx="1"/>
          </p:nvPr>
        </p:nvPicPr>
        <p:blipFill>
          <a:blip r:embed="rId2" cstate="print"/>
          <a:srcRect/>
          <a:stretch>
            <a:fillRect/>
          </a:stretch>
        </p:blipFill>
        <p:spPr>
          <a:xfrm>
            <a:off x="0" y="0"/>
            <a:ext cx="6592888" cy="6858000"/>
          </a:xfrm>
          <a:noFill/>
        </p:spPr>
      </p:pic>
      <p:sp>
        <p:nvSpPr>
          <p:cNvPr id="20483" name="Rectangle 8"/>
          <p:cNvSpPr>
            <a:spLocks noGrp="1" noChangeArrowheads="1"/>
          </p:cNvSpPr>
          <p:nvPr>
            <p:ph type="title"/>
          </p:nvPr>
        </p:nvSpPr>
        <p:spPr>
          <a:xfrm>
            <a:off x="6781800" y="2209800"/>
            <a:ext cx="2362200" cy="1752600"/>
          </a:xfrm>
          <a:solidFill>
            <a:schemeClr val="accent1"/>
          </a:solidFill>
        </p:spPr>
        <p:txBody>
          <a:bodyPr/>
          <a:lstStyle/>
          <a:p>
            <a:pPr eaLnBrk="1" hangingPunct="1"/>
            <a:r>
              <a:rPr lang="en-US" sz="4000" smtClean="0"/>
              <a:t>The Dust Bowl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house%20covered%20in%20dust"/>
          <p:cNvPicPr>
            <a:picLocks noChangeAspect="1" noChangeArrowheads="1"/>
          </p:cNvPicPr>
          <p:nvPr/>
        </p:nvPicPr>
        <p:blipFill>
          <a:blip r:embed="rId2" cstate="print"/>
          <a:srcRect/>
          <a:stretch>
            <a:fillRect/>
          </a:stretch>
        </p:blipFill>
        <p:spPr bwMode="auto">
          <a:xfrm>
            <a:off x="0" y="-914400"/>
            <a:ext cx="9448800" cy="822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48200" y="152400"/>
            <a:ext cx="4114800" cy="1524000"/>
          </a:xfrm>
          <a:solidFill>
            <a:schemeClr val="accent1"/>
          </a:solidFill>
        </p:spPr>
        <p:txBody>
          <a:bodyPr/>
          <a:lstStyle/>
          <a:p>
            <a:pPr eaLnBrk="1" hangingPunct="1"/>
            <a:r>
              <a:rPr lang="en-US" smtClean="0"/>
              <a:t>The basement collapses</a:t>
            </a:r>
          </a:p>
        </p:txBody>
      </p:sp>
      <p:sp>
        <p:nvSpPr>
          <p:cNvPr id="22531" name="Rectangle 3"/>
          <p:cNvSpPr>
            <a:spLocks noGrp="1" noChangeArrowheads="1"/>
          </p:cNvSpPr>
          <p:nvPr>
            <p:ph type="body" idx="1"/>
          </p:nvPr>
        </p:nvSpPr>
        <p:spPr>
          <a:xfrm>
            <a:off x="0" y="0"/>
            <a:ext cx="4191000" cy="5791200"/>
          </a:xfrm>
        </p:spPr>
        <p:txBody>
          <a:bodyPr/>
          <a:lstStyle/>
          <a:p>
            <a:pPr eaLnBrk="1" hangingPunct="1">
              <a:lnSpc>
                <a:spcPct val="90000"/>
              </a:lnSpc>
            </a:pPr>
            <a:r>
              <a:rPr lang="en-US" smtClean="0"/>
              <a:t>Farmers</a:t>
            </a:r>
          </a:p>
          <a:p>
            <a:pPr lvl="1" eaLnBrk="1" hangingPunct="1">
              <a:lnSpc>
                <a:spcPct val="90000"/>
              </a:lnSpc>
            </a:pPr>
            <a:r>
              <a:rPr lang="en-US" smtClean="0"/>
              <a:t>Mortgage foreclosures/penny auctions</a:t>
            </a:r>
          </a:p>
          <a:p>
            <a:pPr lvl="1" eaLnBrk="1" hangingPunct="1">
              <a:lnSpc>
                <a:spcPct val="90000"/>
              </a:lnSpc>
            </a:pPr>
            <a:r>
              <a:rPr lang="en-US" smtClean="0"/>
              <a:t>Milk dumpings/Farmers Holiday Assoc. (strike)</a:t>
            </a:r>
          </a:p>
          <a:p>
            <a:pPr lvl="1" eaLnBrk="1" hangingPunct="1">
              <a:lnSpc>
                <a:spcPct val="90000"/>
              </a:lnSpc>
            </a:pPr>
            <a:r>
              <a:rPr lang="en-US" smtClean="0"/>
              <a:t>Stock market crash irrelevant</a:t>
            </a:r>
          </a:p>
          <a:p>
            <a:pPr lvl="1" eaLnBrk="1" hangingPunct="1">
              <a:lnSpc>
                <a:spcPct val="90000"/>
              </a:lnSpc>
            </a:pPr>
            <a:r>
              <a:rPr lang="en-US" smtClean="0"/>
              <a:t>Already trying to just drain the swamp</a:t>
            </a:r>
          </a:p>
          <a:p>
            <a:pPr eaLnBrk="1" hangingPunct="1">
              <a:lnSpc>
                <a:spcPct val="90000"/>
              </a:lnSpc>
            </a:pPr>
            <a:r>
              <a:rPr lang="en-US" smtClean="0"/>
              <a:t>Urban folks</a:t>
            </a:r>
          </a:p>
          <a:p>
            <a:pPr lvl="1" eaLnBrk="1" hangingPunct="1">
              <a:lnSpc>
                <a:spcPct val="90000"/>
              </a:lnSpc>
            </a:pPr>
            <a:r>
              <a:rPr lang="en-US" smtClean="0"/>
              <a:t>Hunger was rampant</a:t>
            </a:r>
          </a:p>
          <a:p>
            <a:pPr lvl="1" eaLnBrk="1" hangingPunct="1">
              <a:lnSpc>
                <a:spcPct val="90000"/>
              </a:lnSpc>
            </a:pPr>
            <a:endParaRPr lang="en-US" smtClean="0"/>
          </a:p>
        </p:txBody>
      </p:sp>
      <p:pic>
        <p:nvPicPr>
          <p:cNvPr id="22532" name="Picture 5" descr="iowa_farm_forclosure"/>
          <p:cNvPicPr>
            <a:picLocks noChangeAspect="1" noChangeArrowheads="1"/>
          </p:cNvPicPr>
          <p:nvPr/>
        </p:nvPicPr>
        <p:blipFill>
          <a:blip r:embed="rId2" cstate="print"/>
          <a:srcRect/>
          <a:stretch>
            <a:fillRect/>
          </a:stretch>
        </p:blipFill>
        <p:spPr bwMode="auto">
          <a:xfrm>
            <a:off x="4071938" y="1905000"/>
            <a:ext cx="5072062"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chemeClr val="accent1"/>
          </a:solidFill>
        </p:spPr>
        <p:txBody>
          <a:bodyPr/>
          <a:lstStyle/>
          <a:p>
            <a:pPr eaLnBrk="1" hangingPunct="1"/>
            <a:r>
              <a:rPr lang="en-US" sz="4000" smtClean="0"/>
              <a:t>Africans Americans and the Depression</a:t>
            </a:r>
          </a:p>
        </p:txBody>
      </p:sp>
      <p:sp>
        <p:nvSpPr>
          <p:cNvPr id="23555" name="Rectangle 3"/>
          <p:cNvSpPr>
            <a:spLocks noGrp="1" noChangeArrowheads="1"/>
          </p:cNvSpPr>
          <p:nvPr>
            <p:ph type="body" idx="1"/>
          </p:nvPr>
        </p:nvSpPr>
        <p:spPr>
          <a:xfrm>
            <a:off x="0" y="1600200"/>
            <a:ext cx="5105400" cy="5257800"/>
          </a:xfrm>
        </p:spPr>
        <p:txBody>
          <a:bodyPr/>
          <a:lstStyle/>
          <a:p>
            <a:pPr eaLnBrk="1" hangingPunct="1">
              <a:lnSpc>
                <a:spcPct val="80000"/>
              </a:lnSpc>
            </a:pPr>
            <a:r>
              <a:rPr lang="en-US" sz="1600" smtClean="0"/>
              <a:t>½ blacks still live in the south, but migration North still occurring. (2</a:t>
            </a:r>
            <a:r>
              <a:rPr lang="en-US" sz="1600" baseline="30000" smtClean="0"/>
              <a:t>nd</a:t>
            </a:r>
            <a:r>
              <a:rPr lang="en-US" sz="1600" smtClean="0"/>
              <a:t> great Migration) Illinois Central RR</a:t>
            </a:r>
          </a:p>
          <a:p>
            <a:pPr eaLnBrk="1" hangingPunct="1">
              <a:lnSpc>
                <a:spcPct val="80000"/>
              </a:lnSpc>
            </a:pPr>
            <a:r>
              <a:rPr lang="en-US" sz="1600" smtClean="0"/>
              <a:t>Depression hurts blacks more than whites, </a:t>
            </a:r>
            <a:r>
              <a:rPr lang="en-US" sz="1600" i="1" smtClean="0"/>
              <a:t>“Last hired first fired.”- </a:t>
            </a:r>
            <a:r>
              <a:rPr lang="en-US" sz="1600" smtClean="0"/>
              <a:t>by 1932 ½ unemployed</a:t>
            </a:r>
          </a:p>
          <a:p>
            <a:pPr eaLnBrk="1" hangingPunct="1">
              <a:lnSpc>
                <a:spcPct val="80000"/>
              </a:lnSpc>
            </a:pPr>
            <a:r>
              <a:rPr lang="en-US" sz="1600" smtClean="0"/>
              <a:t>No gov’t relief, approx 400,000 leave the south and go north</a:t>
            </a:r>
          </a:p>
          <a:p>
            <a:pPr eaLnBrk="1" hangingPunct="1">
              <a:lnSpc>
                <a:spcPct val="80000"/>
              </a:lnSpc>
            </a:pPr>
            <a:r>
              <a:rPr lang="en-US" sz="1600" smtClean="0"/>
              <a:t>In March 1931, nine young black males, aged 13 to 21, riding in an open freight car through rural Alabama were jailed and put on trial after being accused of raping two white women -- Ruby Bates and Victoria Price -- who also were aboard the train. </a:t>
            </a:r>
          </a:p>
          <a:p>
            <a:pPr eaLnBrk="1" hangingPunct="1">
              <a:lnSpc>
                <a:spcPct val="80000"/>
              </a:lnSpc>
            </a:pPr>
            <a:r>
              <a:rPr lang="en-US" sz="1600" smtClean="0"/>
              <a:t>Scottsboro 9, 1931 taken off train and arrested for vagrancy, later two white women said they were raped. Evidence to contrary, convicted, 8 to death penalty</a:t>
            </a:r>
          </a:p>
          <a:p>
            <a:pPr eaLnBrk="1" hangingPunct="1">
              <a:lnSpc>
                <a:spcPct val="80000"/>
              </a:lnSpc>
            </a:pPr>
            <a:r>
              <a:rPr lang="en-US" sz="1600" smtClean="0"/>
              <a:t>NAACP comes to defend along with communist party</a:t>
            </a:r>
          </a:p>
          <a:p>
            <a:pPr eaLnBrk="1" hangingPunct="1">
              <a:lnSpc>
                <a:spcPct val="80000"/>
              </a:lnSpc>
            </a:pPr>
            <a:r>
              <a:rPr lang="en-US" sz="1600" smtClean="0"/>
              <a:t>Supreme court eventually overturned, 1932 New cases, 8 get freedom, 4 charges dropped, 3 paroled, one escaped, one served until 1950.</a:t>
            </a:r>
          </a:p>
          <a:p>
            <a:pPr eaLnBrk="1" hangingPunct="1">
              <a:lnSpc>
                <a:spcPct val="80000"/>
              </a:lnSpc>
            </a:pPr>
            <a:r>
              <a:rPr lang="en-US" sz="1600" smtClean="0"/>
              <a:t>Still law was not blind, Song </a:t>
            </a:r>
            <a:r>
              <a:rPr lang="en-US" sz="1600" b="1" i="1" u="sng" smtClean="0"/>
              <a:t>Strange Fruit</a:t>
            </a:r>
          </a:p>
          <a:p>
            <a:pPr eaLnBrk="1" hangingPunct="1">
              <a:lnSpc>
                <a:spcPct val="80000"/>
              </a:lnSpc>
              <a:buFontTx/>
              <a:buNone/>
            </a:pPr>
            <a:endParaRPr lang="en-US" sz="1600" u="sng" smtClean="0"/>
          </a:p>
        </p:txBody>
      </p:sp>
      <p:pic>
        <p:nvPicPr>
          <p:cNvPr id="23556" name="Picture 4" descr="scottsboro_boys"/>
          <p:cNvPicPr>
            <a:picLocks noChangeAspect="1" noChangeArrowheads="1"/>
          </p:cNvPicPr>
          <p:nvPr/>
        </p:nvPicPr>
        <p:blipFill>
          <a:blip r:embed="rId2" cstate="print"/>
          <a:srcRect/>
          <a:stretch>
            <a:fillRect/>
          </a:stretch>
        </p:blipFill>
        <p:spPr bwMode="auto">
          <a:xfrm>
            <a:off x="6096000" y="1524000"/>
            <a:ext cx="2743200" cy="2392363"/>
          </a:xfrm>
          <a:prstGeom prst="rect">
            <a:avLst/>
          </a:prstGeom>
          <a:noFill/>
          <a:ln w="9525">
            <a:noFill/>
            <a:miter lim="800000"/>
            <a:headEnd/>
            <a:tailEnd/>
          </a:ln>
        </p:spPr>
      </p:pic>
      <p:pic>
        <p:nvPicPr>
          <p:cNvPr id="23557" name="Picture 5" descr="strange_fruit_clip_image002"/>
          <p:cNvPicPr>
            <a:picLocks noChangeAspect="1" noChangeArrowheads="1"/>
          </p:cNvPicPr>
          <p:nvPr/>
        </p:nvPicPr>
        <p:blipFill>
          <a:blip r:embed="rId3" cstate="print"/>
          <a:srcRect/>
          <a:stretch>
            <a:fillRect/>
          </a:stretch>
        </p:blipFill>
        <p:spPr bwMode="auto">
          <a:xfrm>
            <a:off x="5486400" y="4019550"/>
            <a:ext cx="3000375"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62200" y="0"/>
            <a:ext cx="6324600" cy="990600"/>
          </a:xfrm>
        </p:spPr>
        <p:txBody>
          <a:bodyPr/>
          <a:lstStyle/>
          <a:p>
            <a:pPr eaLnBrk="1" hangingPunct="1"/>
            <a:r>
              <a:rPr lang="en-US" dirty="0" smtClean="0">
                <a:solidFill>
                  <a:schemeClr val="accent1"/>
                </a:solidFill>
              </a:rPr>
              <a:t>S t  r a n g e   f r u </a:t>
            </a:r>
            <a:r>
              <a:rPr lang="en-US" dirty="0" err="1" smtClean="0">
                <a:solidFill>
                  <a:schemeClr val="accent1"/>
                </a:solidFill>
              </a:rPr>
              <a:t>i</a:t>
            </a:r>
            <a:r>
              <a:rPr lang="en-US" dirty="0" smtClean="0">
                <a:solidFill>
                  <a:schemeClr val="accent1"/>
                </a:solidFill>
              </a:rPr>
              <a:t> t</a:t>
            </a:r>
          </a:p>
        </p:txBody>
      </p:sp>
      <p:sp>
        <p:nvSpPr>
          <p:cNvPr id="24579" name="Rectangle 3"/>
          <p:cNvSpPr>
            <a:spLocks noGrp="1" noChangeArrowheads="1"/>
          </p:cNvSpPr>
          <p:nvPr>
            <p:ph type="body" sz="half" idx="1"/>
          </p:nvPr>
        </p:nvSpPr>
        <p:spPr>
          <a:xfrm>
            <a:off x="-304800" y="2057400"/>
            <a:ext cx="3962400" cy="4800600"/>
          </a:xfrm>
        </p:spPr>
        <p:txBody>
          <a:bodyPr/>
          <a:lstStyle/>
          <a:p>
            <a:pPr eaLnBrk="1" hangingPunct="1">
              <a:lnSpc>
                <a:spcPct val="80000"/>
              </a:lnSpc>
            </a:pPr>
            <a:endParaRPr lang="en-US" sz="800" dirty="0" smtClean="0"/>
          </a:p>
          <a:p>
            <a:pPr eaLnBrk="1" hangingPunct="1">
              <a:lnSpc>
                <a:spcPct val="80000"/>
              </a:lnSpc>
              <a:buFontTx/>
              <a:buNone/>
            </a:pPr>
            <a:r>
              <a:rPr lang="en-US" sz="1600" b="1" dirty="0" smtClean="0"/>
              <a:t>      Southern trees bear strange fruit,</a:t>
            </a:r>
            <a:br>
              <a:rPr lang="en-US" sz="1600" b="1" dirty="0" smtClean="0"/>
            </a:br>
            <a:r>
              <a:rPr lang="en-US" sz="1600" b="1" dirty="0" smtClean="0"/>
              <a:t>Blood on the leaves and blood at the root,</a:t>
            </a:r>
            <a:br>
              <a:rPr lang="en-US" sz="1600" b="1" dirty="0" smtClean="0"/>
            </a:br>
            <a:r>
              <a:rPr lang="en-US" sz="1600" b="1" dirty="0" smtClean="0"/>
              <a:t>Black bodies swinging in the southern breeze,</a:t>
            </a:r>
            <a:br>
              <a:rPr lang="en-US" sz="1600" b="1" dirty="0" smtClean="0"/>
            </a:br>
            <a:r>
              <a:rPr lang="en-US" sz="1600" b="1" dirty="0" smtClean="0"/>
              <a:t>Strange fruit hanging from the poplar trees.</a:t>
            </a:r>
            <a:br>
              <a:rPr lang="en-US" sz="1600" b="1" dirty="0" smtClean="0"/>
            </a:br>
            <a:r>
              <a:rPr lang="en-US" sz="1600" b="1" dirty="0" smtClean="0"/>
              <a:t/>
            </a:r>
            <a:br>
              <a:rPr lang="en-US" sz="1600" b="1" dirty="0" smtClean="0"/>
            </a:br>
            <a:r>
              <a:rPr lang="en-US" sz="1600" b="1" dirty="0" smtClean="0"/>
              <a:t>Pastoral scene of the gallant south,</a:t>
            </a:r>
            <a:br>
              <a:rPr lang="en-US" sz="1600" b="1" dirty="0" smtClean="0"/>
            </a:br>
            <a:r>
              <a:rPr lang="en-US" sz="1600" b="1" dirty="0" smtClean="0"/>
              <a:t>The bulging eyes and the twisted mouth,</a:t>
            </a:r>
            <a:br>
              <a:rPr lang="en-US" sz="1600" b="1" dirty="0" smtClean="0"/>
            </a:br>
            <a:r>
              <a:rPr lang="en-US" sz="1600" b="1" dirty="0" smtClean="0"/>
              <a:t>Scent of magnolias, sweet and fresh,</a:t>
            </a:r>
            <a:br>
              <a:rPr lang="en-US" sz="1600" b="1" dirty="0" smtClean="0"/>
            </a:br>
            <a:r>
              <a:rPr lang="en-US" sz="1600" b="1" dirty="0" smtClean="0"/>
              <a:t>Then the sudden smell of burning flesh.</a:t>
            </a:r>
            <a:br>
              <a:rPr lang="en-US" sz="1600" b="1" dirty="0" smtClean="0"/>
            </a:br>
            <a:r>
              <a:rPr lang="en-US" sz="1600" b="1" dirty="0" smtClean="0"/>
              <a:t/>
            </a:r>
            <a:br>
              <a:rPr lang="en-US" sz="1600" b="1" dirty="0" smtClean="0"/>
            </a:br>
            <a:r>
              <a:rPr lang="en-US" sz="1600" b="1" dirty="0" smtClean="0"/>
              <a:t>Here is a fruit for the crows to pluck,</a:t>
            </a:r>
            <a:br>
              <a:rPr lang="en-US" sz="1600" b="1" dirty="0" smtClean="0"/>
            </a:br>
            <a:r>
              <a:rPr lang="en-US" sz="1600" b="1" dirty="0" smtClean="0"/>
              <a:t>For the rain to gather, for the wind to suck,</a:t>
            </a:r>
            <a:br>
              <a:rPr lang="en-US" sz="1600" b="1" dirty="0" smtClean="0"/>
            </a:br>
            <a:r>
              <a:rPr lang="en-US" sz="1600" b="1" dirty="0" smtClean="0"/>
              <a:t>For the sun to rot, for the trees to drop,</a:t>
            </a:r>
            <a:br>
              <a:rPr lang="en-US" sz="1600" b="1" dirty="0" smtClean="0"/>
            </a:br>
            <a:r>
              <a:rPr lang="en-US" sz="1600" b="1" dirty="0" smtClean="0"/>
              <a:t>Here is a strange and bitter crop.</a:t>
            </a:r>
            <a:r>
              <a:rPr lang="en-US" sz="1600" dirty="0" smtClean="0"/>
              <a:t> </a:t>
            </a:r>
          </a:p>
        </p:txBody>
      </p:sp>
      <p:pic>
        <p:nvPicPr>
          <p:cNvPr id="24580" name="Picture 4" descr="billieholiday"/>
          <p:cNvPicPr>
            <a:picLocks noGrp="1" noChangeAspect="1" noChangeArrowheads="1"/>
          </p:cNvPicPr>
          <p:nvPr>
            <p:ph sz="quarter" idx="3"/>
          </p:nvPr>
        </p:nvPicPr>
        <p:blipFill>
          <a:blip r:embed="rId2" cstate="print"/>
          <a:srcRect/>
          <a:stretch>
            <a:fillRect/>
          </a:stretch>
        </p:blipFill>
        <p:spPr>
          <a:xfrm>
            <a:off x="0" y="0"/>
            <a:ext cx="2197100" cy="2187575"/>
          </a:xfrm>
          <a:noFill/>
        </p:spPr>
      </p:pic>
      <p:pic>
        <p:nvPicPr>
          <p:cNvPr id="24581" name="Picture 5" descr="image003"/>
          <p:cNvPicPr>
            <a:picLocks noGrp="1" noChangeAspect="1" noChangeArrowheads="1"/>
          </p:cNvPicPr>
          <p:nvPr>
            <p:ph sz="quarter" idx="2"/>
          </p:nvPr>
        </p:nvPicPr>
        <p:blipFill>
          <a:blip r:embed="rId3" cstate="print"/>
          <a:srcRect/>
          <a:stretch>
            <a:fillRect/>
          </a:stretch>
        </p:blipFill>
        <p:spPr>
          <a:xfrm>
            <a:off x="3629025" y="838200"/>
            <a:ext cx="5514975" cy="3962400"/>
          </a:xfrm>
        </p:spPr>
      </p:pic>
      <p:sp>
        <p:nvSpPr>
          <p:cNvPr id="24582" name="Text Box 6"/>
          <p:cNvSpPr txBox="1">
            <a:spLocks noChangeArrowheads="1"/>
          </p:cNvSpPr>
          <p:nvPr/>
        </p:nvSpPr>
        <p:spPr bwMode="auto">
          <a:xfrm>
            <a:off x="2209800" y="0"/>
            <a:ext cx="2209800" cy="366713"/>
          </a:xfrm>
          <a:prstGeom prst="rect">
            <a:avLst/>
          </a:prstGeom>
          <a:noFill/>
          <a:ln w="9525">
            <a:noFill/>
            <a:miter lim="800000"/>
            <a:headEnd/>
            <a:tailEnd/>
          </a:ln>
        </p:spPr>
        <p:txBody>
          <a:bodyPr>
            <a:spAutoFit/>
          </a:bodyPr>
          <a:lstStyle/>
          <a:p>
            <a:pPr>
              <a:spcBef>
                <a:spcPct val="50000"/>
              </a:spcBef>
            </a:pPr>
            <a:r>
              <a:rPr lang="en-US"/>
              <a:t>Billie Holiday </a:t>
            </a:r>
          </a:p>
        </p:txBody>
      </p:sp>
      <p:sp>
        <p:nvSpPr>
          <p:cNvPr id="24583" name="Text Box 7"/>
          <p:cNvSpPr txBox="1">
            <a:spLocks noChangeArrowheads="1"/>
          </p:cNvSpPr>
          <p:nvPr/>
        </p:nvSpPr>
        <p:spPr bwMode="auto">
          <a:xfrm>
            <a:off x="3886200" y="4876800"/>
            <a:ext cx="5029200" cy="1815882"/>
          </a:xfrm>
          <a:prstGeom prst="rect">
            <a:avLst/>
          </a:prstGeom>
          <a:noFill/>
          <a:ln w="9525">
            <a:noFill/>
            <a:miter lim="800000"/>
            <a:headEnd/>
            <a:tailEnd/>
          </a:ln>
        </p:spPr>
        <p:txBody>
          <a:bodyPr>
            <a:spAutoFit/>
          </a:bodyPr>
          <a:lstStyle/>
          <a:p>
            <a:r>
              <a:rPr lang="en-US" sz="1400" dirty="0"/>
              <a:t>"Strange Fruit" began as a poem about the lynching of a black man written by a Jewish schoolteacher from the Bronx </a:t>
            </a:r>
            <a:r>
              <a:rPr lang="en-US" sz="1400" dirty="0">
                <a:hlinkClick r:id="rId4" tooltip="Abel Meeropol"/>
              </a:rPr>
              <a:t>Abel </a:t>
            </a:r>
            <a:r>
              <a:rPr lang="en-US" sz="1400" dirty="0" err="1">
                <a:hlinkClick r:id="rId4" tooltip="Abel Meeropol"/>
              </a:rPr>
              <a:t>Meeropol</a:t>
            </a:r>
            <a:r>
              <a:rPr lang="en-US" sz="1400" dirty="0"/>
              <a:t>, who used the pen name Lewis Allan (the names of his two children, who died in infancy). Meeropol and his wife were also the adoptive parents of the children of the executed spies Ethel and Julius Rosenberg in the 1950s."Strange Fruit" was written as a poem expressing his horror at the </a:t>
            </a:r>
            <a:r>
              <a:rPr lang="en-US" sz="1400" dirty="0" smtClean="0"/>
              <a:t>lynching's </a:t>
            </a:r>
            <a:r>
              <a:rPr lang="en-US" sz="1400" dirty="0"/>
              <a:t>and was first published in 1937.</a:t>
            </a:r>
            <a:r>
              <a:rPr lang="en-US" sz="1200" dirty="0"/>
              <a:t> </a:t>
            </a:r>
          </a:p>
        </p:txBody>
      </p:sp>
      <p:sp>
        <p:nvSpPr>
          <p:cNvPr id="24584" name="Text Box 9">
            <a:hlinkClick r:id="rId5"/>
          </p:cNvPr>
          <p:cNvSpPr txBox="1">
            <a:spLocks noChangeArrowheads="1"/>
          </p:cNvSpPr>
          <p:nvPr/>
        </p:nvSpPr>
        <p:spPr bwMode="auto">
          <a:xfrm>
            <a:off x="2514600" y="1447800"/>
            <a:ext cx="1066800" cy="581025"/>
          </a:xfrm>
          <a:prstGeom prst="rect">
            <a:avLst/>
          </a:prstGeom>
          <a:noFill/>
          <a:ln w="9525">
            <a:noFill/>
            <a:miter lim="800000"/>
            <a:headEnd/>
            <a:tailEnd/>
          </a:ln>
        </p:spPr>
        <p:txBody>
          <a:bodyPr>
            <a:spAutoFit/>
          </a:bodyPr>
          <a:lstStyle/>
          <a:p>
            <a:pPr>
              <a:spcBef>
                <a:spcPct val="50000"/>
              </a:spcBef>
            </a:pPr>
            <a:r>
              <a:rPr lang="en-US" sz="800" dirty="0"/>
              <a:t>http://www.youtube.com/watch?v=o1ky_w8NS_Q&amp;feature=related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accent1"/>
          </a:solidFill>
        </p:spPr>
        <p:txBody>
          <a:bodyPr/>
          <a:lstStyle/>
          <a:p>
            <a:pPr eaLnBrk="1" hangingPunct="1"/>
            <a:r>
              <a:rPr lang="en-US" dirty="0" smtClean="0"/>
              <a:t>Depression Families and values</a:t>
            </a:r>
          </a:p>
        </p:txBody>
      </p:sp>
      <p:sp>
        <p:nvSpPr>
          <p:cNvPr id="25603" name="Rectangle 3"/>
          <p:cNvSpPr>
            <a:spLocks noGrp="1" noChangeArrowheads="1"/>
          </p:cNvSpPr>
          <p:nvPr>
            <p:ph type="body" idx="1"/>
          </p:nvPr>
        </p:nvSpPr>
        <p:spPr>
          <a:xfrm>
            <a:off x="0" y="1600200"/>
            <a:ext cx="5181600" cy="5257800"/>
          </a:xfrm>
        </p:spPr>
        <p:txBody>
          <a:bodyPr/>
          <a:lstStyle/>
          <a:p>
            <a:pPr eaLnBrk="1" hangingPunct="1">
              <a:lnSpc>
                <a:spcPct val="80000"/>
              </a:lnSpc>
            </a:pPr>
            <a:r>
              <a:rPr lang="en-US" sz="1800" dirty="0" smtClean="0"/>
              <a:t>Women in conflict with home and making ends meet, effected them more</a:t>
            </a:r>
          </a:p>
          <a:p>
            <a:pPr eaLnBrk="1" hangingPunct="1">
              <a:lnSpc>
                <a:spcPct val="80000"/>
              </a:lnSpc>
            </a:pPr>
            <a:r>
              <a:rPr lang="en-US" sz="1800" dirty="0" smtClean="0"/>
              <a:t>Women groups all but disappear during depression</a:t>
            </a:r>
          </a:p>
          <a:p>
            <a:pPr eaLnBrk="1" hangingPunct="1">
              <a:lnSpc>
                <a:spcPct val="80000"/>
              </a:lnSpc>
            </a:pPr>
            <a:r>
              <a:rPr lang="en-US" sz="1800" dirty="0" smtClean="0"/>
              <a:t>Preserves become very popular, sewing, darning clothes, hand me downs, second hand, home businesses, bake sales, laundry service, accepting </a:t>
            </a:r>
            <a:r>
              <a:rPr lang="en-US" sz="1800" b="1" dirty="0" smtClean="0"/>
              <a:t>boarder</a:t>
            </a:r>
            <a:r>
              <a:rPr lang="en-US" sz="1800" dirty="0" smtClean="0"/>
              <a:t>s, extended families become the norm.</a:t>
            </a:r>
          </a:p>
          <a:p>
            <a:pPr eaLnBrk="1" hangingPunct="1">
              <a:lnSpc>
                <a:spcPct val="80000"/>
              </a:lnSpc>
            </a:pPr>
            <a:r>
              <a:rPr lang="en-US" sz="1800" dirty="0" smtClean="0"/>
              <a:t>Divorce expensive, men leave to find jobs, abandon family, children feel like burden. “</a:t>
            </a:r>
            <a:r>
              <a:rPr lang="en-US" sz="1800" b="1" i="1" dirty="0" smtClean="0"/>
              <a:t>No Promises in the wind.”</a:t>
            </a:r>
          </a:p>
          <a:p>
            <a:pPr eaLnBrk="1" hangingPunct="1">
              <a:lnSpc>
                <a:spcPct val="80000"/>
              </a:lnSpc>
            </a:pPr>
            <a:r>
              <a:rPr lang="en-US" sz="1800" dirty="0" smtClean="0"/>
              <a:t>Birth rates and marriages decline</a:t>
            </a:r>
          </a:p>
          <a:p>
            <a:pPr eaLnBrk="1" hangingPunct="1">
              <a:lnSpc>
                <a:spcPct val="80000"/>
              </a:lnSpc>
            </a:pPr>
            <a:r>
              <a:rPr lang="en-US" sz="1800" dirty="0" smtClean="0"/>
              <a:t>I’m to blame for not having a job</a:t>
            </a:r>
          </a:p>
          <a:p>
            <a:pPr eaLnBrk="1" hangingPunct="1">
              <a:lnSpc>
                <a:spcPct val="80000"/>
              </a:lnSpc>
            </a:pPr>
            <a:r>
              <a:rPr lang="en-US" sz="1800" dirty="0" smtClean="0"/>
              <a:t>Single period in American history where more people leave then immigrate USA, 130,000 go to USSR alone. </a:t>
            </a:r>
          </a:p>
          <a:p>
            <a:pPr eaLnBrk="1" hangingPunct="1">
              <a:lnSpc>
                <a:spcPct val="80000"/>
              </a:lnSpc>
            </a:pPr>
            <a:r>
              <a:rPr lang="en-US" sz="1800" b="1" dirty="0" smtClean="0"/>
              <a:t>Dale Carnegie</a:t>
            </a:r>
            <a:r>
              <a:rPr lang="en-US" sz="1800" dirty="0" smtClean="0"/>
              <a:t> new self help business, 1936. How to win friends, influence people. </a:t>
            </a:r>
          </a:p>
          <a:p>
            <a:pPr eaLnBrk="1" hangingPunct="1">
              <a:lnSpc>
                <a:spcPct val="80000"/>
              </a:lnSpc>
            </a:pPr>
            <a:endParaRPr lang="en-US" sz="1800" dirty="0" smtClean="0"/>
          </a:p>
          <a:p>
            <a:pPr eaLnBrk="1" hangingPunct="1">
              <a:lnSpc>
                <a:spcPct val="80000"/>
              </a:lnSpc>
            </a:pPr>
            <a:r>
              <a:rPr lang="en-US" sz="1800" dirty="0" smtClean="0"/>
              <a:t>“</a:t>
            </a:r>
            <a:r>
              <a:rPr lang="en-US" sz="1800" b="1" i="1" dirty="0" smtClean="0"/>
              <a:t>Brother Can you spare a dime</a:t>
            </a:r>
            <a:r>
              <a:rPr lang="en-US" sz="1800" dirty="0" smtClean="0"/>
              <a:t>”</a:t>
            </a:r>
          </a:p>
        </p:txBody>
      </p:sp>
      <p:pic>
        <p:nvPicPr>
          <p:cNvPr id="25604" name="Picture 5" descr="cover-093228027027"/>
          <p:cNvPicPr>
            <a:picLocks noChangeAspect="1" noChangeArrowheads="1"/>
          </p:cNvPicPr>
          <p:nvPr/>
        </p:nvPicPr>
        <p:blipFill>
          <a:blip r:embed="rId2" cstate="print"/>
          <a:srcRect/>
          <a:stretch>
            <a:fillRect/>
          </a:stretch>
        </p:blipFill>
        <p:spPr bwMode="auto">
          <a:xfrm>
            <a:off x="5105400" y="1981200"/>
            <a:ext cx="4038600" cy="397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4953000" cy="1143000"/>
          </a:xfrm>
          <a:solidFill>
            <a:schemeClr val="accent1"/>
          </a:solidFill>
        </p:spPr>
        <p:txBody>
          <a:bodyPr/>
          <a:lstStyle/>
          <a:p>
            <a:pPr eaLnBrk="1" hangingPunct="1"/>
            <a:r>
              <a:rPr lang="en-US" sz="4000" dirty="0" smtClean="0">
                <a:solidFill>
                  <a:srgbClr val="660033"/>
                </a:solidFill>
              </a:rPr>
              <a:t>Your Grandparents generation</a:t>
            </a:r>
          </a:p>
        </p:txBody>
      </p:sp>
      <p:sp>
        <p:nvSpPr>
          <p:cNvPr id="4099" name="Rectangle 3"/>
          <p:cNvSpPr>
            <a:spLocks noGrp="1" noChangeArrowheads="1"/>
          </p:cNvSpPr>
          <p:nvPr>
            <p:ph type="body" idx="1"/>
          </p:nvPr>
        </p:nvSpPr>
        <p:spPr>
          <a:xfrm>
            <a:off x="0" y="1371600"/>
            <a:ext cx="5943600" cy="5486400"/>
          </a:xfrm>
        </p:spPr>
        <p:txBody>
          <a:bodyPr/>
          <a:lstStyle/>
          <a:p>
            <a:pPr eaLnBrk="1" hangingPunct="1">
              <a:lnSpc>
                <a:spcPct val="90000"/>
              </a:lnSpc>
            </a:pPr>
            <a:r>
              <a:rPr lang="en-US" dirty="0" smtClean="0">
                <a:solidFill>
                  <a:schemeClr val="hlink"/>
                </a:solidFill>
              </a:rPr>
              <a:t>Effects of the Great Depression</a:t>
            </a:r>
          </a:p>
          <a:p>
            <a:pPr lvl="1" eaLnBrk="1" hangingPunct="1">
              <a:lnSpc>
                <a:spcPct val="90000"/>
              </a:lnSpc>
            </a:pPr>
            <a:r>
              <a:rPr lang="en-US" dirty="0" smtClean="0"/>
              <a:t>Insecure about their financial future-hide $</a:t>
            </a:r>
          </a:p>
          <a:p>
            <a:pPr lvl="2" eaLnBrk="1" hangingPunct="1">
              <a:lnSpc>
                <a:spcPct val="90000"/>
              </a:lnSpc>
            </a:pPr>
            <a:r>
              <a:rPr lang="en-US" dirty="0" smtClean="0"/>
              <a:t>“Can it happen again”</a:t>
            </a:r>
          </a:p>
          <a:p>
            <a:pPr lvl="1" eaLnBrk="1" hangingPunct="1">
              <a:lnSpc>
                <a:spcPct val="90000"/>
              </a:lnSpc>
            </a:pPr>
            <a:r>
              <a:rPr lang="en-US" dirty="0" smtClean="0"/>
              <a:t>Fear of failure</a:t>
            </a:r>
          </a:p>
          <a:p>
            <a:pPr lvl="1" eaLnBrk="1" hangingPunct="1">
              <a:lnSpc>
                <a:spcPct val="90000"/>
              </a:lnSpc>
            </a:pPr>
            <a:r>
              <a:rPr lang="en-US" dirty="0" smtClean="0"/>
              <a:t>“We were to blame”</a:t>
            </a:r>
          </a:p>
          <a:p>
            <a:pPr lvl="1" eaLnBrk="1" hangingPunct="1">
              <a:lnSpc>
                <a:spcPct val="90000"/>
              </a:lnSpc>
            </a:pPr>
            <a:r>
              <a:rPr lang="en-US" dirty="0" smtClean="0"/>
              <a:t>Frugal with money- with things too</a:t>
            </a:r>
          </a:p>
          <a:p>
            <a:pPr lvl="1" eaLnBrk="1" hangingPunct="1">
              <a:lnSpc>
                <a:spcPct val="90000"/>
              </a:lnSpc>
            </a:pPr>
            <a:r>
              <a:rPr lang="en-US" dirty="0" smtClean="0"/>
              <a:t>Importance of saving</a:t>
            </a:r>
          </a:p>
          <a:p>
            <a:pPr lvl="1" eaLnBrk="1" hangingPunct="1">
              <a:lnSpc>
                <a:spcPct val="90000"/>
              </a:lnSpc>
            </a:pPr>
            <a:r>
              <a:rPr lang="en-US" dirty="0" smtClean="0"/>
              <a:t>Mistrust of “stock market boys” and mistrust of banks</a:t>
            </a:r>
          </a:p>
          <a:p>
            <a:pPr lvl="1" eaLnBrk="1" hangingPunct="1">
              <a:lnSpc>
                <a:spcPct val="90000"/>
              </a:lnSpc>
            </a:pPr>
            <a:endParaRPr lang="en-US" dirty="0" smtClean="0"/>
          </a:p>
        </p:txBody>
      </p:sp>
      <p:pic>
        <p:nvPicPr>
          <p:cNvPr id="4100" name="Picture 4" descr="8b29516r"/>
          <p:cNvPicPr>
            <a:picLocks noChangeAspect="1" noChangeArrowheads="1"/>
          </p:cNvPicPr>
          <p:nvPr/>
        </p:nvPicPr>
        <p:blipFill>
          <a:blip r:embed="rId2" cstate="print"/>
          <a:srcRect/>
          <a:stretch>
            <a:fillRect/>
          </a:stretch>
        </p:blipFill>
        <p:spPr bwMode="auto">
          <a:xfrm>
            <a:off x="5489575" y="0"/>
            <a:ext cx="3654425" cy="4572000"/>
          </a:xfrm>
          <a:prstGeom prst="rect">
            <a:avLst/>
          </a:prstGeom>
          <a:noFill/>
          <a:ln w="9525">
            <a:noFill/>
            <a:miter lim="800000"/>
            <a:headEnd/>
            <a:tailEnd/>
          </a:ln>
        </p:spPr>
      </p:pic>
      <p:pic>
        <p:nvPicPr>
          <p:cNvPr id="4101" name="Picture 13" descr="http://shop.neatorama.com/avactis-images/stock-market-the-ride-l.jpg"/>
          <p:cNvPicPr>
            <a:picLocks noChangeAspect="1" noChangeArrowheads="1"/>
          </p:cNvPicPr>
          <p:nvPr/>
        </p:nvPicPr>
        <p:blipFill>
          <a:blip r:embed="rId3" cstate="print"/>
          <a:srcRect/>
          <a:stretch>
            <a:fillRect/>
          </a:stretch>
        </p:blipFill>
        <p:spPr bwMode="auto">
          <a:xfrm>
            <a:off x="6553200" y="4724400"/>
            <a:ext cx="2082800" cy="194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5486400" cy="1143000"/>
          </a:xfrm>
          <a:solidFill>
            <a:schemeClr val="accent1"/>
          </a:solidFill>
        </p:spPr>
        <p:txBody>
          <a:bodyPr/>
          <a:lstStyle/>
          <a:p>
            <a:pPr eaLnBrk="1" hangingPunct="1"/>
            <a:r>
              <a:rPr lang="en-US" dirty="0" smtClean="0"/>
              <a:t>Artist and Intellects</a:t>
            </a:r>
          </a:p>
        </p:txBody>
      </p:sp>
      <p:sp>
        <p:nvSpPr>
          <p:cNvPr id="26627" name="Rectangle 3"/>
          <p:cNvSpPr>
            <a:spLocks noGrp="1" noChangeArrowheads="1"/>
          </p:cNvSpPr>
          <p:nvPr>
            <p:ph type="body" idx="1"/>
          </p:nvPr>
        </p:nvSpPr>
        <p:spPr>
          <a:xfrm>
            <a:off x="0" y="1676400"/>
            <a:ext cx="4572000" cy="5181600"/>
          </a:xfrm>
        </p:spPr>
        <p:txBody>
          <a:bodyPr/>
          <a:lstStyle/>
          <a:p>
            <a:pPr eaLnBrk="1" hangingPunct="1">
              <a:lnSpc>
                <a:spcPct val="80000"/>
              </a:lnSpc>
            </a:pPr>
            <a:r>
              <a:rPr lang="en-US" sz="2400" dirty="0" smtClean="0"/>
              <a:t>Photography was brought to the forefront of art by the Government of FDR who wanted to document the great depression in all regions and areas of the country.</a:t>
            </a:r>
          </a:p>
          <a:p>
            <a:pPr eaLnBrk="1" hangingPunct="1">
              <a:lnSpc>
                <a:spcPct val="80000"/>
              </a:lnSpc>
            </a:pPr>
            <a:r>
              <a:rPr lang="en-US" sz="2400" dirty="0" smtClean="0"/>
              <a:t>Documenting the time period was the most popular artist style of the great depression in all mediums.</a:t>
            </a:r>
          </a:p>
          <a:p>
            <a:pPr eaLnBrk="1" hangingPunct="1">
              <a:lnSpc>
                <a:spcPct val="80000"/>
              </a:lnSpc>
            </a:pPr>
            <a:r>
              <a:rPr lang="en-US" sz="2400" b="1" dirty="0" err="1" smtClean="0"/>
              <a:t>Dorthea</a:t>
            </a:r>
            <a:r>
              <a:rPr lang="en-US" sz="2400" b="1" dirty="0" smtClean="0"/>
              <a:t> Lange</a:t>
            </a:r>
            <a:r>
              <a:rPr lang="en-US" sz="2400" dirty="0" smtClean="0"/>
              <a:t> was the most famous photographer</a:t>
            </a:r>
          </a:p>
          <a:p>
            <a:pPr eaLnBrk="1" hangingPunct="1">
              <a:lnSpc>
                <a:spcPct val="80000"/>
              </a:lnSpc>
            </a:pPr>
            <a:r>
              <a:rPr lang="en-US" sz="2400" dirty="0" smtClean="0"/>
              <a:t>Others include </a:t>
            </a:r>
            <a:r>
              <a:rPr lang="en-US" sz="2400" b="1" dirty="0" smtClean="0"/>
              <a:t>Roy Stryker</a:t>
            </a:r>
            <a:r>
              <a:rPr lang="en-US" sz="2400" dirty="0" smtClean="0"/>
              <a:t>, </a:t>
            </a:r>
            <a:r>
              <a:rPr lang="en-US" sz="2400" b="1" dirty="0" smtClean="0"/>
              <a:t>Walker Evans, Ben Shahn</a:t>
            </a:r>
            <a:r>
              <a:rPr lang="en-US" sz="2400" dirty="0" smtClean="0"/>
              <a:t> and </a:t>
            </a:r>
            <a:r>
              <a:rPr lang="en-US" sz="2400" b="1" dirty="0" smtClean="0"/>
              <a:t>Margaret Bourke-White</a:t>
            </a:r>
            <a:r>
              <a:rPr lang="en-US" sz="2400" dirty="0" smtClean="0"/>
              <a:t> </a:t>
            </a:r>
          </a:p>
        </p:txBody>
      </p:sp>
      <p:pic>
        <p:nvPicPr>
          <p:cNvPr id="26628" name="Picture 7" descr="dlange"/>
          <p:cNvPicPr>
            <a:picLocks noChangeAspect="1" noChangeArrowheads="1"/>
          </p:cNvPicPr>
          <p:nvPr/>
        </p:nvPicPr>
        <p:blipFill>
          <a:blip r:embed="rId2" cstate="print"/>
          <a:srcRect/>
          <a:stretch>
            <a:fillRect/>
          </a:stretch>
        </p:blipFill>
        <p:spPr bwMode="auto">
          <a:xfrm>
            <a:off x="4800600" y="1143000"/>
            <a:ext cx="4114800" cy="545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86400" y="3733800"/>
            <a:ext cx="3200400" cy="990600"/>
          </a:xfrm>
          <a:solidFill>
            <a:schemeClr val="accent1"/>
          </a:solidFill>
        </p:spPr>
        <p:txBody>
          <a:bodyPr/>
          <a:lstStyle/>
          <a:p>
            <a:pPr eaLnBrk="1" hangingPunct="1"/>
            <a:r>
              <a:rPr lang="en-US" sz="4000" smtClean="0"/>
              <a:t>Photography</a:t>
            </a:r>
          </a:p>
        </p:txBody>
      </p:sp>
      <p:pic>
        <p:nvPicPr>
          <p:cNvPr id="27651" name="Picture 7" descr="Dorothea Lange 7"/>
          <p:cNvPicPr>
            <a:picLocks noChangeAspect="1" noChangeArrowheads="1"/>
          </p:cNvPicPr>
          <p:nvPr/>
        </p:nvPicPr>
        <p:blipFill>
          <a:blip r:embed="rId2" cstate="print"/>
          <a:srcRect/>
          <a:stretch>
            <a:fillRect/>
          </a:stretch>
        </p:blipFill>
        <p:spPr bwMode="auto">
          <a:xfrm>
            <a:off x="0" y="0"/>
            <a:ext cx="5484813" cy="6858000"/>
          </a:xfrm>
          <a:prstGeom prst="rect">
            <a:avLst/>
          </a:prstGeom>
          <a:noFill/>
          <a:ln w="9525">
            <a:noFill/>
            <a:miter lim="800000"/>
            <a:headEnd/>
            <a:tailEnd/>
          </a:ln>
        </p:spPr>
      </p:pic>
      <p:sp>
        <p:nvSpPr>
          <p:cNvPr id="27652" name="Text Box 9">
            <a:hlinkClick r:id="rId3"/>
          </p:cNvPr>
          <p:cNvSpPr txBox="1">
            <a:spLocks noChangeArrowheads="1"/>
          </p:cNvSpPr>
          <p:nvPr/>
        </p:nvSpPr>
        <p:spPr bwMode="auto">
          <a:xfrm>
            <a:off x="6096000" y="6019800"/>
            <a:ext cx="2667000" cy="641350"/>
          </a:xfrm>
          <a:prstGeom prst="rect">
            <a:avLst/>
          </a:prstGeom>
          <a:noFill/>
          <a:ln w="9525">
            <a:noFill/>
            <a:miter lim="800000"/>
            <a:headEnd/>
            <a:tailEnd/>
          </a:ln>
        </p:spPr>
        <p:txBody>
          <a:bodyPr>
            <a:spAutoFit/>
          </a:bodyPr>
          <a:lstStyle/>
          <a:p>
            <a:pPr>
              <a:spcBef>
                <a:spcPct val="50000"/>
              </a:spcBef>
            </a:pPr>
            <a:r>
              <a:rPr lang="en-US"/>
              <a:t>http://www.youtube.com/watch?v=nHVtZzJ3djg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Dorothea Lange 4"/>
          <p:cNvPicPr>
            <a:picLocks noGrp="1" noChangeAspect="1" noChangeArrowheads="1"/>
          </p:cNvPicPr>
          <p:nvPr>
            <p:ph type="body" idx="1"/>
          </p:nvPr>
        </p:nvPicPr>
        <p:blipFill>
          <a:blip r:embed="rId2" cstate="print"/>
          <a:srcRect/>
          <a:stretch>
            <a:fillRect/>
          </a:stretch>
        </p:blipFill>
        <p:spPr>
          <a:xfrm>
            <a:off x="0" y="-228600"/>
            <a:ext cx="9144000" cy="7086600"/>
          </a:xfrm>
          <a:noFill/>
        </p:spPr>
      </p:pic>
      <p:sp>
        <p:nvSpPr>
          <p:cNvPr id="28675" name="Rectangle 2"/>
          <p:cNvSpPr>
            <a:spLocks noGrp="1" noChangeArrowheads="1"/>
          </p:cNvSpPr>
          <p:nvPr>
            <p:ph type="title"/>
          </p:nvPr>
        </p:nvSpPr>
        <p:spPr>
          <a:xfrm>
            <a:off x="0" y="6248400"/>
            <a:ext cx="2819400" cy="609600"/>
          </a:xfrm>
          <a:solidFill>
            <a:schemeClr val="accent1"/>
          </a:solidFill>
        </p:spPr>
        <p:txBody>
          <a:bodyPr/>
          <a:lstStyle/>
          <a:p>
            <a:pPr eaLnBrk="1" hangingPunct="1"/>
            <a:r>
              <a:rPr lang="en-US" sz="2800" smtClean="0"/>
              <a:t>Photography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8b29516r"/>
          <p:cNvPicPr>
            <a:picLocks noGrp="1" noChangeAspect="1" noChangeArrowheads="1"/>
          </p:cNvPicPr>
          <p:nvPr>
            <p:ph idx="1"/>
          </p:nvPr>
        </p:nvPicPr>
        <p:blipFill>
          <a:blip r:embed="rId2" cstate="print"/>
          <a:srcRect/>
          <a:stretch>
            <a:fillRect/>
          </a:stretch>
        </p:blipFill>
        <p:spPr>
          <a:xfrm>
            <a:off x="0" y="0"/>
            <a:ext cx="5486400" cy="6858000"/>
          </a:xfrm>
          <a:noFill/>
        </p:spPr>
      </p:pic>
      <p:sp>
        <p:nvSpPr>
          <p:cNvPr id="29699" name="Rectangle 7"/>
          <p:cNvSpPr>
            <a:spLocks noGrp="1" noChangeArrowheads="1"/>
          </p:cNvSpPr>
          <p:nvPr>
            <p:ph type="title"/>
          </p:nvPr>
        </p:nvSpPr>
        <p:spPr>
          <a:xfrm>
            <a:off x="5562600" y="2667000"/>
            <a:ext cx="3581400" cy="838200"/>
          </a:xfrm>
          <a:solidFill>
            <a:schemeClr val="accent1"/>
          </a:solidFill>
        </p:spPr>
        <p:txBody>
          <a:bodyPr/>
          <a:lstStyle/>
          <a:p>
            <a:pPr eaLnBrk="1" hangingPunct="1"/>
            <a:r>
              <a:rPr lang="en-US" smtClean="0"/>
              <a:t>Photography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819400"/>
            <a:ext cx="3124200" cy="1143000"/>
          </a:xfrm>
          <a:solidFill>
            <a:schemeClr val="accent1"/>
          </a:solidFill>
        </p:spPr>
        <p:txBody>
          <a:bodyPr/>
          <a:lstStyle/>
          <a:p>
            <a:pPr eaLnBrk="1" hangingPunct="1"/>
            <a:r>
              <a:rPr lang="en-US" sz="4000" smtClean="0"/>
              <a:t>Photography</a:t>
            </a:r>
          </a:p>
        </p:txBody>
      </p:sp>
      <p:pic>
        <p:nvPicPr>
          <p:cNvPr id="30723" name="Picture 4" descr="Dorothea Lange 5"/>
          <p:cNvPicPr>
            <a:picLocks noChangeAspect="1" noChangeArrowheads="1"/>
          </p:cNvPicPr>
          <p:nvPr/>
        </p:nvPicPr>
        <p:blipFill>
          <a:blip r:embed="rId2" cstate="print"/>
          <a:srcRect/>
          <a:stretch>
            <a:fillRect/>
          </a:stretch>
        </p:blipFill>
        <p:spPr bwMode="auto">
          <a:xfrm>
            <a:off x="3521075" y="0"/>
            <a:ext cx="56229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eaLnBrk="1" hangingPunct="1"/>
            <a:endParaRPr lang="en-US" smtClean="0"/>
          </a:p>
        </p:txBody>
      </p:sp>
      <p:pic>
        <p:nvPicPr>
          <p:cNvPr id="31747" name="Picture 5" descr="Dorothea Lange 8"/>
          <p:cNvPicPr>
            <a:picLocks noChangeAspect="1" noChangeArrowheads="1"/>
          </p:cNvPicPr>
          <p:nvPr/>
        </p:nvPicPr>
        <p:blipFill>
          <a:blip r:embed="rId2" cstate="print"/>
          <a:srcRect/>
          <a:stretch>
            <a:fillRect/>
          </a:stretch>
        </p:blipFill>
        <p:spPr bwMode="auto">
          <a:xfrm>
            <a:off x="0" y="0"/>
            <a:ext cx="9144000" cy="7296150"/>
          </a:xfrm>
          <a:prstGeom prst="rect">
            <a:avLst/>
          </a:prstGeom>
          <a:noFill/>
          <a:ln w="9525">
            <a:noFill/>
            <a:miter lim="800000"/>
            <a:headEnd/>
            <a:tailEnd/>
          </a:ln>
        </p:spPr>
      </p:pic>
      <p:sp>
        <p:nvSpPr>
          <p:cNvPr id="31748" name="Rectangle 2"/>
          <p:cNvSpPr>
            <a:spLocks noGrp="1" noChangeArrowheads="1"/>
          </p:cNvSpPr>
          <p:nvPr>
            <p:ph type="title"/>
          </p:nvPr>
        </p:nvSpPr>
        <p:spPr>
          <a:xfrm>
            <a:off x="5791200" y="6324600"/>
            <a:ext cx="3200400" cy="533400"/>
          </a:xfrm>
          <a:solidFill>
            <a:schemeClr val="accent1"/>
          </a:solidFill>
        </p:spPr>
        <p:txBody>
          <a:bodyPr/>
          <a:lstStyle/>
          <a:p>
            <a:pPr eaLnBrk="1" hangingPunct="1"/>
            <a:r>
              <a:rPr lang="en-US" sz="4000" smtClean="0"/>
              <a:t>Photography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chemeClr val="accent1"/>
          </a:solidFill>
        </p:spPr>
        <p:txBody>
          <a:bodyPr/>
          <a:lstStyle/>
          <a:p>
            <a:pPr eaLnBrk="1" hangingPunct="1"/>
            <a:r>
              <a:rPr lang="en-US" smtClean="0"/>
              <a:t>Writers of the Great Depression</a:t>
            </a:r>
          </a:p>
        </p:txBody>
      </p:sp>
      <p:sp>
        <p:nvSpPr>
          <p:cNvPr id="32771" name="Rectangle 3"/>
          <p:cNvSpPr>
            <a:spLocks noGrp="1" noChangeArrowheads="1"/>
          </p:cNvSpPr>
          <p:nvPr>
            <p:ph type="body" idx="1"/>
          </p:nvPr>
        </p:nvSpPr>
        <p:spPr>
          <a:xfrm>
            <a:off x="0" y="1447800"/>
            <a:ext cx="9144000" cy="2286000"/>
          </a:xfrm>
        </p:spPr>
        <p:txBody>
          <a:bodyPr/>
          <a:lstStyle/>
          <a:p>
            <a:pPr eaLnBrk="1" hangingPunct="1"/>
            <a:r>
              <a:rPr lang="en-US" smtClean="0"/>
              <a:t>Documented the solitude of people and their lives. </a:t>
            </a:r>
          </a:p>
          <a:p>
            <a:pPr eaLnBrk="1" hangingPunct="1"/>
            <a:r>
              <a:rPr lang="en-US" smtClean="0"/>
              <a:t>Writers like John Steinbeck: Grapes of Wrath, Tortilla Flat, Of Mice and Men, East of Eden</a:t>
            </a:r>
          </a:p>
        </p:txBody>
      </p:sp>
      <p:pic>
        <p:nvPicPr>
          <p:cNvPr id="32772" name="Picture 5" descr="steinbeck"/>
          <p:cNvPicPr>
            <a:picLocks noChangeAspect="1" noChangeArrowheads="1"/>
          </p:cNvPicPr>
          <p:nvPr/>
        </p:nvPicPr>
        <p:blipFill>
          <a:blip r:embed="rId2" cstate="print"/>
          <a:srcRect/>
          <a:stretch>
            <a:fillRect/>
          </a:stretch>
        </p:blipFill>
        <p:spPr bwMode="auto">
          <a:xfrm>
            <a:off x="3505200" y="3743325"/>
            <a:ext cx="2381250" cy="3114675"/>
          </a:xfrm>
          <a:prstGeom prst="rect">
            <a:avLst/>
          </a:prstGeom>
          <a:noFill/>
          <a:ln w="9525">
            <a:noFill/>
            <a:miter lim="800000"/>
            <a:headEnd/>
            <a:tailEnd/>
          </a:ln>
        </p:spPr>
      </p:pic>
      <p:pic>
        <p:nvPicPr>
          <p:cNvPr id="32773" name="Picture 7" descr="0140042407"/>
          <p:cNvPicPr>
            <a:picLocks noChangeAspect="1" noChangeArrowheads="1"/>
          </p:cNvPicPr>
          <p:nvPr/>
        </p:nvPicPr>
        <p:blipFill>
          <a:blip r:embed="rId3" cstate="print"/>
          <a:srcRect/>
          <a:stretch>
            <a:fillRect/>
          </a:stretch>
        </p:blipFill>
        <p:spPr bwMode="auto">
          <a:xfrm>
            <a:off x="7010400" y="3733800"/>
            <a:ext cx="1906588" cy="3124200"/>
          </a:xfrm>
          <a:prstGeom prst="rect">
            <a:avLst/>
          </a:prstGeom>
          <a:noFill/>
          <a:ln w="9525">
            <a:noFill/>
            <a:miter lim="800000"/>
            <a:headEnd/>
            <a:tailEnd/>
          </a:ln>
        </p:spPr>
      </p:pic>
      <p:pic>
        <p:nvPicPr>
          <p:cNvPr id="32774" name="Picture 9" descr="grape"/>
          <p:cNvPicPr>
            <a:picLocks noChangeAspect="1" noChangeArrowheads="1"/>
          </p:cNvPicPr>
          <p:nvPr/>
        </p:nvPicPr>
        <p:blipFill>
          <a:blip r:embed="rId4" cstate="print"/>
          <a:srcRect/>
          <a:stretch>
            <a:fillRect/>
          </a:stretch>
        </p:blipFill>
        <p:spPr bwMode="auto">
          <a:xfrm>
            <a:off x="357188" y="3733800"/>
            <a:ext cx="2058987"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762000"/>
          </a:xfrm>
          <a:solidFill>
            <a:schemeClr val="accent1"/>
          </a:solidFill>
        </p:spPr>
        <p:txBody>
          <a:bodyPr/>
          <a:lstStyle/>
          <a:p>
            <a:pPr eaLnBrk="1" hangingPunct="1"/>
            <a:r>
              <a:rPr lang="en-US" sz="4000" smtClean="0"/>
              <a:t>Painters of the Great Depression</a:t>
            </a:r>
          </a:p>
        </p:txBody>
      </p:sp>
      <p:sp>
        <p:nvSpPr>
          <p:cNvPr id="33795" name="Rectangle 3"/>
          <p:cNvSpPr>
            <a:spLocks noGrp="1" noChangeArrowheads="1"/>
          </p:cNvSpPr>
          <p:nvPr>
            <p:ph type="body" idx="1"/>
          </p:nvPr>
        </p:nvSpPr>
        <p:spPr>
          <a:xfrm>
            <a:off x="533400" y="838200"/>
            <a:ext cx="8382000" cy="1066800"/>
          </a:xfrm>
        </p:spPr>
        <p:txBody>
          <a:bodyPr/>
          <a:lstStyle/>
          <a:p>
            <a:pPr eaLnBrk="1" hangingPunct="1">
              <a:lnSpc>
                <a:spcPct val="80000"/>
              </a:lnSpc>
            </a:pPr>
            <a:r>
              <a:rPr lang="en-US" sz="2400" smtClean="0"/>
              <a:t>Painters also documented the solitude of life in America. </a:t>
            </a:r>
          </a:p>
          <a:p>
            <a:pPr eaLnBrk="1" hangingPunct="1">
              <a:lnSpc>
                <a:spcPct val="80000"/>
              </a:lnSpc>
            </a:pPr>
            <a:r>
              <a:rPr lang="en-US" sz="2400" b="1" smtClean="0"/>
              <a:t>Edward Hopper</a:t>
            </a:r>
            <a:r>
              <a:rPr lang="en-US" sz="2400" smtClean="0"/>
              <a:t> and </a:t>
            </a:r>
            <a:r>
              <a:rPr lang="en-US" sz="2400" b="1" smtClean="0"/>
              <a:t>Thomas Hart Benton </a:t>
            </a:r>
            <a:r>
              <a:rPr lang="en-US" sz="2400" smtClean="0"/>
              <a:t>were two examples.     (Hopper’s Night Hawks)</a:t>
            </a:r>
          </a:p>
        </p:txBody>
      </p:sp>
      <p:pic>
        <p:nvPicPr>
          <p:cNvPr id="33796" name="Picture 5" descr="hopper"/>
          <p:cNvPicPr>
            <a:picLocks noChangeAspect="1" noChangeArrowheads="1"/>
          </p:cNvPicPr>
          <p:nvPr/>
        </p:nvPicPr>
        <p:blipFill>
          <a:blip r:embed="rId2" cstate="print"/>
          <a:srcRect/>
          <a:stretch>
            <a:fillRect/>
          </a:stretch>
        </p:blipFill>
        <p:spPr bwMode="auto">
          <a:xfrm>
            <a:off x="0" y="1879600"/>
            <a:ext cx="9144000"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descr="Hopper%20-%20Room%20in%20New%20York%20-%201932"/>
          <p:cNvPicPr>
            <a:picLocks noChangeAspect="1" noChangeArrowheads="1"/>
          </p:cNvPicPr>
          <p:nvPr/>
        </p:nvPicPr>
        <p:blipFill>
          <a:blip r:embed="rId2" cstate="print"/>
          <a:srcRect/>
          <a:stretch>
            <a:fillRect/>
          </a:stretch>
        </p:blipFill>
        <p:spPr bwMode="auto">
          <a:xfrm>
            <a:off x="0" y="-23813"/>
            <a:ext cx="7696200" cy="6881813"/>
          </a:xfrm>
          <a:prstGeom prst="rect">
            <a:avLst/>
          </a:prstGeom>
          <a:noFill/>
          <a:ln w="9525">
            <a:noFill/>
            <a:miter lim="800000"/>
            <a:headEnd/>
            <a:tailEnd/>
          </a:ln>
        </p:spPr>
      </p:pic>
      <p:sp>
        <p:nvSpPr>
          <p:cNvPr id="34819" name="Rectangle 13"/>
          <p:cNvSpPr>
            <a:spLocks noGrp="1" noChangeArrowheads="1"/>
          </p:cNvSpPr>
          <p:nvPr>
            <p:ph type="title"/>
          </p:nvPr>
        </p:nvSpPr>
        <p:spPr>
          <a:xfrm>
            <a:off x="7924800" y="2667000"/>
            <a:ext cx="1219200" cy="868363"/>
          </a:xfrm>
          <a:solidFill>
            <a:schemeClr val="accent1"/>
          </a:solidFill>
        </p:spPr>
        <p:txBody>
          <a:bodyPr/>
          <a:lstStyle/>
          <a:p>
            <a:pPr eaLnBrk="1" hangingPunct="1"/>
            <a:r>
              <a:rPr lang="en-US" sz="1200" smtClean="0"/>
              <a:t>Edward Hopper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p:txBody>
          <a:bodyPr/>
          <a:lstStyle/>
          <a:p>
            <a:pPr eaLnBrk="1" hangingPunct="1"/>
            <a:endParaRPr lang="en-US" smtClean="0"/>
          </a:p>
        </p:txBody>
      </p:sp>
      <p:pic>
        <p:nvPicPr>
          <p:cNvPr id="35843" name="Picture 4" descr="automat%20edward%20hopper"/>
          <p:cNvPicPr>
            <a:picLocks noChangeAspect="1" noChangeArrowheads="1"/>
          </p:cNvPicPr>
          <p:nvPr/>
        </p:nvPicPr>
        <p:blipFill>
          <a:blip r:embed="rId2" cstate="print"/>
          <a:srcRect/>
          <a:stretch>
            <a:fillRect/>
          </a:stretch>
        </p:blipFill>
        <p:spPr bwMode="auto">
          <a:xfrm>
            <a:off x="0" y="0"/>
            <a:ext cx="9144000" cy="695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81000"/>
            <a:ext cx="5257800" cy="1752600"/>
          </a:xfrm>
          <a:solidFill>
            <a:schemeClr val="accent1"/>
          </a:solidFill>
        </p:spPr>
        <p:txBody>
          <a:bodyPr/>
          <a:lstStyle/>
          <a:p>
            <a:pPr eaLnBrk="1" hangingPunct="1"/>
            <a:r>
              <a:rPr lang="en-US" sz="4000" dirty="0" smtClean="0">
                <a:solidFill>
                  <a:srgbClr val="660033"/>
                </a:solidFill>
              </a:rPr>
              <a:t>“Pot of Gold at the End of the Rainbow” </a:t>
            </a:r>
            <a:br>
              <a:rPr lang="en-US" sz="4000" dirty="0" smtClean="0">
                <a:solidFill>
                  <a:srgbClr val="660033"/>
                </a:solidFill>
              </a:rPr>
            </a:br>
            <a:r>
              <a:rPr lang="en-US" sz="4000" dirty="0" smtClean="0">
                <a:solidFill>
                  <a:schemeClr val="accent2"/>
                </a:solidFill>
              </a:rPr>
              <a:t>Causes</a:t>
            </a:r>
          </a:p>
        </p:txBody>
      </p:sp>
      <p:sp>
        <p:nvSpPr>
          <p:cNvPr id="5123" name="Rectangle 3"/>
          <p:cNvSpPr>
            <a:spLocks noGrp="1" noChangeArrowheads="1"/>
          </p:cNvSpPr>
          <p:nvPr>
            <p:ph type="body" idx="1"/>
          </p:nvPr>
        </p:nvSpPr>
        <p:spPr>
          <a:xfrm>
            <a:off x="0" y="2667000"/>
            <a:ext cx="9144000" cy="3962400"/>
          </a:xfrm>
        </p:spPr>
        <p:txBody>
          <a:bodyPr/>
          <a:lstStyle/>
          <a:p>
            <a:pPr eaLnBrk="1" hangingPunct="1">
              <a:lnSpc>
                <a:spcPct val="80000"/>
              </a:lnSpc>
            </a:pPr>
            <a:r>
              <a:rPr lang="en-US" sz="2000" dirty="0" smtClean="0"/>
              <a:t>Causes; economy built on a house of sand</a:t>
            </a:r>
          </a:p>
          <a:p>
            <a:pPr eaLnBrk="1" hangingPunct="1">
              <a:lnSpc>
                <a:spcPct val="80000"/>
              </a:lnSpc>
            </a:pPr>
            <a:r>
              <a:rPr lang="en-US" sz="2000" dirty="0" smtClean="0"/>
              <a:t>Weak industries</a:t>
            </a:r>
            <a:r>
              <a:rPr lang="zh-CN" altLang="en-US" sz="2000" dirty="0" smtClean="0">
                <a:ea typeface="宋体" pitchFamily="2" charset="-122"/>
              </a:rPr>
              <a:t> </a:t>
            </a:r>
            <a:r>
              <a:rPr lang="en-US" sz="2000" dirty="0" smtClean="0"/>
              <a:t>-</a:t>
            </a:r>
            <a:r>
              <a:rPr lang="en-US" altLang="zh-CN" sz="2000" dirty="0" smtClean="0">
                <a:solidFill>
                  <a:srgbClr val="FF0000"/>
                </a:solidFill>
                <a:ea typeface="宋体" pitchFamily="2" charset="-122"/>
              </a:rPr>
              <a:t>C</a:t>
            </a:r>
            <a:r>
              <a:rPr lang="en-US" sz="2000" dirty="0" smtClean="0">
                <a:solidFill>
                  <a:srgbClr val="FF0000"/>
                </a:solidFill>
              </a:rPr>
              <a:t>otton, RR’s, Food</a:t>
            </a:r>
          </a:p>
          <a:p>
            <a:pPr eaLnBrk="1" hangingPunct="1">
              <a:lnSpc>
                <a:spcPct val="80000"/>
              </a:lnSpc>
            </a:pPr>
            <a:r>
              <a:rPr lang="en-US" sz="2000" dirty="0" smtClean="0">
                <a:solidFill>
                  <a:srgbClr val="FF0000"/>
                </a:solidFill>
              </a:rPr>
              <a:t>Over productions </a:t>
            </a:r>
            <a:r>
              <a:rPr lang="en-US" sz="2000" dirty="0" smtClean="0"/>
              <a:t>of goods-lacked middle class to consume</a:t>
            </a:r>
          </a:p>
          <a:p>
            <a:pPr eaLnBrk="1" hangingPunct="1">
              <a:lnSpc>
                <a:spcPct val="80000"/>
              </a:lnSpc>
            </a:pPr>
            <a:r>
              <a:rPr lang="en-US" sz="2000" dirty="0" smtClean="0">
                <a:solidFill>
                  <a:srgbClr val="FF0000"/>
                </a:solidFill>
              </a:rPr>
              <a:t>Uneven distribution of income </a:t>
            </a:r>
            <a:r>
              <a:rPr lang="en-US" sz="2000" dirty="0" smtClean="0"/>
              <a:t>top 1% owned 75%, bottom 93% owned 6%</a:t>
            </a:r>
          </a:p>
          <a:p>
            <a:pPr eaLnBrk="1" hangingPunct="1">
              <a:lnSpc>
                <a:spcPct val="80000"/>
              </a:lnSpc>
            </a:pPr>
            <a:r>
              <a:rPr lang="en-US" sz="2000" dirty="0" smtClean="0">
                <a:solidFill>
                  <a:srgbClr val="FF0000"/>
                </a:solidFill>
              </a:rPr>
              <a:t>Profits up, wages down</a:t>
            </a:r>
          </a:p>
          <a:p>
            <a:pPr eaLnBrk="1" hangingPunct="1">
              <a:lnSpc>
                <a:spcPct val="80000"/>
              </a:lnSpc>
            </a:pPr>
            <a:r>
              <a:rPr lang="en-US" sz="2000" dirty="0" smtClean="0"/>
              <a:t>Weak international economy </a:t>
            </a:r>
            <a:r>
              <a:rPr lang="en-US" sz="2000" b="1" dirty="0" smtClean="0">
                <a:solidFill>
                  <a:srgbClr val="FF0000"/>
                </a:solidFill>
              </a:rPr>
              <a:t>Hawley Smoot Tariff</a:t>
            </a:r>
            <a:r>
              <a:rPr lang="en-US" sz="2000" dirty="0" smtClean="0">
                <a:solidFill>
                  <a:srgbClr val="FF0000"/>
                </a:solidFill>
              </a:rPr>
              <a:t> – 50%(</a:t>
            </a:r>
            <a:r>
              <a:rPr lang="en-US" sz="2000" dirty="0" smtClean="0"/>
              <a:t>1930) highest tariff in history</a:t>
            </a:r>
            <a:r>
              <a:rPr lang="en-US" sz="2000" b="1" dirty="0" smtClean="0">
                <a:solidFill>
                  <a:srgbClr val="FF0000"/>
                </a:solidFill>
              </a:rPr>
              <a:t>, 23 nations retali</a:t>
            </a:r>
            <a:r>
              <a:rPr lang="en-US" sz="2000" dirty="0" smtClean="0">
                <a:solidFill>
                  <a:srgbClr val="FF0000"/>
                </a:solidFill>
              </a:rPr>
              <a:t>ated</a:t>
            </a:r>
          </a:p>
          <a:p>
            <a:pPr eaLnBrk="1" hangingPunct="1">
              <a:lnSpc>
                <a:spcPct val="80000"/>
              </a:lnSpc>
            </a:pPr>
            <a:r>
              <a:rPr lang="en-US" sz="2000" dirty="0" smtClean="0">
                <a:solidFill>
                  <a:srgbClr val="FF0000"/>
                </a:solidFill>
              </a:rPr>
              <a:t>Home</a:t>
            </a:r>
            <a:r>
              <a:rPr lang="en-US" sz="2000" dirty="0" smtClean="0"/>
              <a:t> Sale and </a:t>
            </a:r>
            <a:r>
              <a:rPr lang="en-US" sz="2000" dirty="0" smtClean="0">
                <a:solidFill>
                  <a:srgbClr val="FF0000"/>
                </a:solidFill>
              </a:rPr>
              <a:t>car sale</a:t>
            </a:r>
            <a:r>
              <a:rPr lang="en-US" sz="2000" dirty="0" smtClean="0"/>
              <a:t>s decline</a:t>
            </a:r>
          </a:p>
          <a:p>
            <a:pPr eaLnBrk="1" hangingPunct="1">
              <a:lnSpc>
                <a:spcPct val="80000"/>
              </a:lnSpc>
            </a:pPr>
            <a:r>
              <a:rPr lang="en-US" sz="2000" dirty="0" smtClean="0"/>
              <a:t>Stock market </a:t>
            </a:r>
            <a:r>
              <a:rPr lang="en-US" sz="2000" dirty="0" smtClean="0">
                <a:solidFill>
                  <a:srgbClr val="FF0000"/>
                </a:solidFill>
              </a:rPr>
              <a:t>chain reaction </a:t>
            </a:r>
            <a:r>
              <a:rPr lang="en-US" sz="2000" dirty="0" smtClean="0"/>
              <a:t>margin buying and little regulation</a:t>
            </a:r>
          </a:p>
          <a:p>
            <a:pPr eaLnBrk="1" hangingPunct="1">
              <a:lnSpc>
                <a:spcPct val="80000"/>
              </a:lnSpc>
            </a:pPr>
            <a:r>
              <a:rPr lang="en-US" sz="2000" dirty="0" smtClean="0"/>
              <a:t>Banking industry messed u</a:t>
            </a:r>
            <a:r>
              <a:rPr lang="en-US" sz="1600" dirty="0" smtClean="0"/>
              <a:t>p</a:t>
            </a:r>
            <a:r>
              <a:rPr lang="en-US" sz="2000" dirty="0" smtClean="0">
                <a:solidFill>
                  <a:srgbClr val="FF0000"/>
                </a:solidFill>
              </a:rPr>
              <a:t> 1% owned 46% of </a:t>
            </a:r>
            <a:r>
              <a:rPr lang="en-US" sz="2000" dirty="0" smtClean="0"/>
              <a:t>money</a:t>
            </a:r>
          </a:p>
          <a:p>
            <a:pPr eaLnBrk="1" hangingPunct="1">
              <a:lnSpc>
                <a:spcPct val="80000"/>
              </a:lnSpc>
            </a:pPr>
            <a:r>
              <a:rPr lang="en-US" sz="2000" dirty="0" smtClean="0">
                <a:solidFill>
                  <a:srgbClr val="FF0000"/>
                </a:solidFill>
              </a:rPr>
              <a:t>Mechanization</a:t>
            </a:r>
          </a:p>
          <a:p>
            <a:pPr eaLnBrk="1" hangingPunct="1">
              <a:lnSpc>
                <a:spcPct val="80000"/>
              </a:lnSpc>
            </a:pPr>
            <a:r>
              <a:rPr lang="en-US" sz="2000" dirty="0" smtClean="0"/>
              <a:t>Poor </a:t>
            </a:r>
            <a:r>
              <a:rPr lang="en-US" sz="2000" dirty="0" smtClean="0">
                <a:solidFill>
                  <a:srgbClr val="FF0000"/>
                </a:solidFill>
              </a:rPr>
              <a:t>economic knowledge</a:t>
            </a:r>
            <a:r>
              <a:rPr lang="en-US" sz="1000" dirty="0" smtClean="0">
                <a:solidFill>
                  <a:srgbClr val="FF0000"/>
                </a:solidFill>
              </a:rPr>
              <a:t>(</a:t>
            </a:r>
            <a:r>
              <a:rPr lang="en-US" sz="1000" b="1" u="sng" dirty="0" smtClean="0">
                <a:solidFill>
                  <a:srgbClr val="0070C0"/>
                </a:solidFill>
              </a:rPr>
              <a:t>Hoover)</a:t>
            </a:r>
            <a:r>
              <a:rPr lang="zh-CN" altLang="en-US" sz="1000" b="1" u="sng" dirty="0" smtClean="0">
                <a:solidFill>
                  <a:srgbClr val="0070C0"/>
                </a:solidFill>
                <a:ea typeface="宋体" pitchFamily="2" charset="-122"/>
              </a:rPr>
              <a:t> </a:t>
            </a:r>
            <a:r>
              <a:rPr lang="en-US" sz="2000" dirty="0" smtClean="0"/>
              <a:t>-Tariffs, Interest rates, t</a:t>
            </a:r>
            <a:r>
              <a:rPr lang="en-US" sz="2000" b="1" dirty="0" smtClean="0"/>
              <a:t>axes, Trickle Down</a:t>
            </a:r>
          </a:p>
        </p:txBody>
      </p:sp>
      <p:pic>
        <p:nvPicPr>
          <p:cNvPr id="5124" name="Picture 5" descr="depression-menu"/>
          <p:cNvPicPr>
            <a:picLocks noChangeAspect="1" noChangeArrowheads="1"/>
          </p:cNvPicPr>
          <p:nvPr/>
        </p:nvPicPr>
        <p:blipFill>
          <a:blip r:embed="rId2" cstate="print"/>
          <a:srcRect/>
          <a:stretch>
            <a:fillRect/>
          </a:stretch>
        </p:blipFill>
        <p:spPr bwMode="auto">
          <a:xfrm>
            <a:off x="5334000" y="152400"/>
            <a:ext cx="3810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p:txBody>
          <a:bodyPr/>
          <a:lstStyle/>
          <a:p>
            <a:pPr eaLnBrk="1" hangingPunct="1"/>
            <a:endParaRPr lang="en-US" smtClean="0"/>
          </a:p>
        </p:txBody>
      </p:sp>
      <p:pic>
        <p:nvPicPr>
          <p:cNvPr id="36867" name="Picture 6" descr="hopper"/>
          <p:cNvPicPr>
            <a:picLocks noChangeAspect="1" noChangeArrowheads="1"/>
          </p:cNvPicPr>
          <p:nvPr/>
        </p:nvPicPr>
        <p:blipFill>
          <a:blip r:embed="rId2" cstate="print"/>
          <a:srcRect/>
          <a:stretch>
            <a:fillRect/>
          </a:stretch>
        </p:blipFill>
        <p:spPr bwMode="auto">
          <a:xfrm>
            <a:off x="0" y="304800"/>
            <a:ext cx="9144000" cy="623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p:txBody>
          <a:bodyPr/>
          <a:lstStyle/>
          <a:p>
            <a:pPr eaLnBrk="1" hangingPunct="1"/>
            <a:endParaRPr lang="en-US" smtClean="0"/>
          </a:p>
        </p:txBody>
      </p:sp>
      <p:pic>
        <p:nvPicPr>
          <p:cNvPr id="37891" name="Picture 6" descr="hopper14"/>
          <p:cNvPicPr>
            <a:picLocks noChangeAspect="1" noChangeArrowheads="1"/>
          </p:cNvPicPr>
          <p:nvPr/>
        </p:nvPicPr>
        <p:blipFill>
          <a:blip r:embed="rId2" cstate="print"/>
          <a:srcRect/>
          <a:stretch>
            <a:fillRect/>
          </a:stretch>
        </p:blipFill>
        <p:spPr bwMode="auto">
          <a:xfrm>
            <a:off x="0" y="609600"/>
            <a:ext cx="9144000" cy="568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eaLnBrk="1" hangingPunct="1"/>
            <a:endParaRPr lang="en-US" smtClean="0"/>
          </a:p>
        </p:txBody>
      </p:sp>
      <p:pic>
        <p:nvPicPr>
          <p:cNvPr id="38915" name="Picture 6" descr="gas"/>
          <p:cNvPicPr>
            <a:picLocks noChangeAspect="1" noChangeArrowheads="1"/>
          </p:cNvPicPr>
          <p:nvPr/>
        </p:nvPicPr>
        <p:blipFill>
          <a:blip r:embed="rId2" cstate="print"/>
          <a:srcRect/>
          <a:stretch>
            <a:fillRect/>
          </a:stretch>
        </p:blipFill>
        <p:spPr bwMode="auto">
          <a:xfrm>
            <a:off x="0" y="304800"/>
            <a:ext cx="9144000" cy="622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p:txBody>
          <a:bodyPr/>
          <a:lstStyle/>
          <a:p>
            <a:pPr eaLnBrk="1" hangingPunct="1"/>
            <a:endParaRPr lang="en-US" smtClean="0"/>
          </a:p>
        </p:txBody>
      </p:sp>
      <p:sp>
        <p:nvSpPr>
          <p:cNvPr id="39939" name="Rectangle 4"/>
          <p:cNvSpPr>
            <a:spLocks noChangeArrowheads="1"/>
          </p:cNvSpPr>
          <p:nvPr/>
        </p:nvSpPr>
        <p:spPr bwMode="auto">
          <a:xfrm>
            <a:off x="0" y="5264150"/>
            <a:ext cx="9144000" cy="1465263"/>
          </a:xfrm>
          <a:prstGeom prst="rect">
            <a:avLst/>
          </a:prstGeom>
          <a:noFill/>
          <a:ln w="9525">
            <a:noFill/>
            <a:miter lim="800000"/>
            <a:headEnd/>
            <a:tailEnd/>
          </a:ln>
        </p:spPr>
        <p:txBody>
          <a:bodyPr anchor="ctr">
            <a:spAutoFit/>
          </a:bodyPr>
          <a:lstStyle/>
          <a:p>
            <a:r>
              <a:rPr lang="en-US" b="1">
                <a:solidFill>
                  <a:srgbClr val="FF0000"/>
                </a:solidFill>
              </a:rPr>
              <a:t>Thomas Hart Benton's </a:t>
            </a:r>
            <a:r>
              <a:rPr lang="en-US"/>
              <a:t>The Sources of Country Music portrays 17 nearly life-sized figures and illustrates the various cultural influences on country music, including a train, a steamboat, a black banjo player, country fiddlers and dulcimer players, hymn singers and square dancers. The painting memorializes entertainer Tex Ritter as the singing cowboy on the right. </a:t>
            </a:r>
            <a:r>
              <a:rPr lang="en-US" i="1"/>
              <a:t>Image provided by The Country Music Foundation</a:t>
            </a:r>
          </a:p>
        </p:txBody>
      </p:sp>
      <p:sp>
        <p:nvSpPr>
          <p:cNvPr id="39940" name="Rectangle 5"/>
          <p:cNvSpPr>
            <a:spLocks noGrp="1" noChangeArrowheads="1"/>
          </p:cNvSpPr>
          <p:nvPr>
            <p:ph type="title"/>
          </p:nvPr>
        </p:nvSpPr>
        <p:spPr/>
        <p:txBody>
          <a:bodyPr/>
          <a:lstStyle/>
          <a:p>
            <a:pPr eaLnBrk="1" hangingPunct="1"/>
            <a:endParaRPr lang="en-US" smtClean="0"/>
          </a:p>
        </p:txBody>
      </p:sp>
      <p:pic>
        <p:nvPicPr>
          <p:cNvPr id="39941" name="Picture 8" descr="In a compsition full of motion, somewhat distorted figures play instruments and dance in the foreground, while the a train and a steam river boat provide a distant backdorp."/>
          <p:cNvPicPr>
            <a:picLocks noChangeAspect="1" noChangeArrowheads="1"/>
          </p:cNvPicPr>
          <p:nvPr/>
        </p:nvPicPr>
        <p:blipFill>
          <a:blip r:embed="rId2" cstate="print"/>
          <a:srcRect/>
          <a:stretch>
            <a:fillRect/>
          </a:stretch>
        </p:blipFill>
        <p:spPr bwMode="auto">
          <a:xfrm>
            <a:off x="0" y="0"/>
            <a:ext cx="9144000" cy="532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3810000" cy="1676400"/>
          </a:xfrm>
          <a:solidFill>
            <a:schemeClr val="accent1"/>
          </a:solidFill>
        </p:spPr>
        <p:txBody>
          <a:bodyPr/>
          <a:lstStyle/>
          <a:p>
            <a:pPr eaLnBrk="1" hangingPunct="1"/>
            <a:r>
              <a:rPr lang="en-US" smtClean="0"/>
              <a:t>Thomas Hart </a:t>
            </a:r>
            <a:br>
              <a:rPr lang="en-US" smtClean="0"/>
            </a:br>
            <a:r>
              <a:rPr lang="en-US" smtClean="0"/>
              <a:t>Benton</a:t>
            </a:r>
          </a:p>
        </p:txBody>
      </p:sp>
      <p:sp>
        <p:nvSpPr>
          <p:cNvPr id="40963" name="Rectangle 3"/>
          <p:cNvSpPr>
            <a:spLocks noGrp="1" noChangeArrowheads="1"/>
          </p:cNvSpPr>
          <p:nvPr>
            <p:ph type="body" idx="1"/>
          </p:nvPr>
        </p:nvSpPr>
        <p:spPr/>
        <p:txBody>
          <a:bodyPr/>
          <a:lstStyle/>
          <a:p>
            <a:pPr eaLnBrk="1" hangingPunct="1"/>
            <a:endParaRPr lang="en-US" smtClean="0"/>
          </a:p>
        </p:txBody>
      </p:sp>
      <p:pic>
        <p:nvPicPr>
          <p:cNvPr id="40964" name="Picture 5" descr="Thomas_Hart_Benton_gr_fs"/>
          <p:cNvPicPr>
            <a:picLocks noChangeAspect="1" noChangeArrowheads="1"/>
          </p:cNvPicPr>
          <p:nvPr/>
        </p:nvPicPr>
        <p:blipFill>
          <a:blip r:embed="rId2" cstate="print"/>
          <a:srcRect/>
          <a:stretch>
            <a:fillRect/>
          </a:stretch>
        </p:blipFill>
        <p:spPr bwMode="auto">
          <a:xfrm>
            <a:off x="4267200" y="304800"/>
            <a:ext cx="4876800" cy="3128963"/>
          </a:xfrm>
          <a:prstGeom prst="rect">
            <a:avLst/>
          </a:prstGeom>
          <a:noFill/>
          <a:ln w="9525">
            <a:noFill/>
            <a:miter lim="800000"/>
            <a:headEnd/>
            <a:tailEnd/>
          </a:ln>
        </p:spPr>
      </p:pic>
      <p:pic>
        <p:nvPicPr>
          <p:cNvPr id="40965" name="Picture 7" descr="Benton_cradling_4x5"/>
          <p:cNvPicPr>
            <a:picLocks noChangeAspect="1" noChangeArrowheads="1"/>
          </p:cNvPicPr>
          <p:nvPr/>
        </p:nvPicPr>
        <p:blipFill>
          <a:blip r:embed="rId3" cstate="print"/>
          <a:srcRect/>
          <a:stretch>
            <a:fillRect/>
          </a:stretch>
        </p:blipFill>
        <p:spPr bwMode="auto">
          <a:xfrm>
            <a:off x="0" y="2438400"/>
            <a:ext cx="4114800" cy="3314700"/>
          </a:xfrm>
          <a:prstGeom prst="rect">
            <a:avLst/>
          </a:prstGeom>
          <a:noFill/>
          <a:ln w="9525">
            <a:noFill/>
            <a:miter lim="800000"/>
            <a:headEnd/>
            <a:tailEnd/>
          </a:ln>
        </p:spPr>
      </p:pic>
      <p:pic>
        <p:nvPicPr>
          <p:cNvPr id="40966" name="Picture 9" descr="Bent2"/>
          <p:cNvPicPr>
            <a:picLocks noChangeAspect="1" noChangeArrowheads="1"/>
          </p:cNvPicPr>
          <p:nvPr/>
        </p:nvPicPr>
        <p:blipFill>
          <a:blip r:embed="rId4" cstate="print"/>
          <a:srcRect/>
          <a:stretch>
            <a:fillRect/>
          </a:stretch>
        </p:blipFill>
        <p:spPr bwMode="auto">
          <a:xfrm>
            <a:off x="4267200" y="3536950"/>
            <a:ext cx="4876800" cy="332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6096000" cy="762000"/>
          </a:xfrm>
          <a:solidFill>
            <a:schemeClr val="accent1"/>
          </a:solidFill>
        </p:spPr>
        <p:txBody>
          <a:bodyPr/>
          <a:lstStyle/>
          <a:p>
            <a:pPr eaLnBrk="1" hangingPunct="1"/>
            <a:r>
              <a:rPr lang="en-US" smtClean="0"/>
              <a:t>Thomas Hart Benton</a:t>
            </a:r>
          </a:p>
        </p:txBody>
      </p:sp>
      <p:sp>
        <p:nvSpPr>
          <p:cNvPr id="41987" name="Rectangle 3"/>
          <p:cNvSpPr>
            <a:spLocks noGrp="1" noChangeArrowheads="1"/>
          </p:cNvSpPr>
          <p:nvPr>
            <p:ph type="body" idx="1"/>
          </p:nvPr>
        </p:nvSpPr>
        <p:spPr>
          <a:xfrm>
            <a:off x="-304800" y="1752600"/>
            <a:ext cx="1828800" cy="3733800"/>
          </a:xfrm>
        </p:spPr>
        <p:txBody>
          <a:bodyPr/>
          <a:lstStyle/>
          <a:p>
            <a:pPr eaLnBrk="1" hangingPunct="1">
              <a:lnSpc>
                <a:spcPct val="80000"/>
              </a:lnSpc>
            </a:pPr>
            <a:r>
              <a:rPr lang="en-US" sz="2400" smtClean="0"/>
              <a:t>Thomas Hart Benton: </a:t>
            </a:r>
            <a:br>
              <a:rPr lang="en-US" sz="2400" smtClean="0"/>
            </a:br>
            <a:r>
              <a:rPr lang="en-US" sz="2400" smtClean="0"/>
              <a:t>The Ballad of the Jealous Lover of Lone Green Valley, 1934. </a:t>
            </a:r>
          </a:p>
        </p:txBody>
      </p:sp>
      <p:pic>
        <p:nvPicPr>
          <p:cNvPr id="41988" name="Picture 5" descr="29"/>
          <p:cNvPicPr>
            <a:picLocks noChangeAspect="1" noChangeArrowheads="1"/>
          </p:cNvPicPr>
          <p:nvPr/>
        </p:nvPicPr>
        <p:blipFill>
          <a:blip r:embed="rId2" cstate="print"/>
          <a:srcRect/>
          <a:stretch>
            <a:fillRect/>
          </a:stretch>
        </p:blipFill>
        <p:spPr bwMode="auto">
          <a:xfrm>
            <a:off x="1371600" y="809625"/>
            <a:ext cx="7772400"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benton_mural"/>
          <p:cNvPicPr>
            <a:picLocks noChangeAspect="1" noChangeArrowheads="1"/>
          </p:cNvPicPr>
          <p:nvPr/>
        </p:nvPicPr>
        <p:blipFill>
          <a:blip r:embed="rId2" cstate="print"/>
          <a:srcRect/>
          <a:stretch>
            <a:fillRect/>
          </a:stretch>
        </p:blipFill>
        <p:spPr bwMode="auto">
          <a:xfrm>
            <a:off x="1219200"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2971800" cy="868362"/>
          </a:xfrm>
          <a:solidFill>
            <a:schemeClr val="accent1"/>
          </a:solidFill>
        </p:spPr>
        <p:txBody>
          <a:bodyPr/>
          <a:lstStyle/>
          <a:p>
            <a:pPr eaLnBrk="1" hangingPunct="1"/>
            <a:r>
              <a:rPr lang="en-US" smtClean="0"/>
              <a:t>Radio</a:t>
            </a:r>
          </a:p>
        </p:txBody>
      </p:sp>
      <p:sp>
        <p:nvSpPr>
          <p:cNvPr id="44035" name="Rectangle 3"/>
          <p:cNvSpPr>
            <a:spLocks noGrp="1" noChangeArrowheads="1"/>
          </p:cNvSpPr>
          <p:nvPr>
            <p:ph type="body" idx="1"/>
          </p:nvPr>
        </p:nvSpPr>
        <p:spPr>
          <a:xfrm>
            <a:off x="0" y="1219200"/>
            <a:ext cx="4267200" cy="5410200"/>
          </a:xfrm>
        </p:spPr>
        <p:txBody>
          <a:bodyPr/>
          <a:lstStyle/>
          <a:p>
            <a:pPr eaLnBrk="1" hangingPunct="1">
              <a:lnSpc>
                <a:spcPct val="80000"/>
              </a:lnSpc>
            </a:pPr>
            <a:r>
              <a:rPr lang="en-US" sz="2000" smtClean="0"/>
              <a:t>Most people owned one, last thing they would pawn.</a:t>
            </a:r>
          </a:p>
          <a:p>
            <a:pPr eaLnBrk="1" hangingPunct="1">
              <a:lnSpc>
                <a:spcPct val="80000"/>
              </a:lnSpc>
            </a:pPr>
            <a:r>
              <a:rPr lang="en-US" sz="2000" smtClean="0"/>
              <a:t>Soap operas and comedic events were the boss</a:t>
            </a:r>
          </a:p>
          <a:p>
            <a:pPr eaLnBrk="1" hangingPunct="1">
              <a:lnSpc>
                <a:spcPct val="80000"/>
              </a:lnSpc>
            </a:pPr>
            <a:r>
              <a:rPr lang="en-US" sz="2000" smtClean="0"/>
              <a:t>Amos and Andy, Super man, Dick Tracy, Lone Ranger, The Shadow, the stories which were sponsored by soap companies</a:t>
            </a:r>
          </a:p>
          <a:p>
            <a:pPr eaLnBrk="1" hangingPunct="1">
              <a:lnSpc>
                <a:spcPct val="80000"/>
              </a:lnSpc>
            </a:pPr>
            <a:r>
              <a:rPr lang="en-US" sz="2000" smtClean="0"/>
              <a:t>Fire side chats</a:t>
            </a:r>
          </a:p>
          <a:p>
            <a:pPr eaLnBrk="1" hangingPunct="1">
              <a:lnSpc>
                <a:spcPct val="80000"/>
              </a:lnSpc>
            </a:pPr>
            <a:r>
              <a:rPr lang="en-US" sz="2000" smtClean="0"/>
              <a:t>CBS, NBC, ABC, concerts, music, sporting events and tragedies like the Hindenburg</a:t>
            </a:r>
          </a:p>
          <a:p>
            <a:pPr eaLnBrk="1" hangingPunct="1">
              <a:lnSpc>
                <a:spcPct val="80000"/>
              </a:lnSpc>
            </a:pPr>
            <a:r>
              <a:rPr lang="en-US" sz="2000" smtClean="0"/>
              <a:t>Orson Wells 1938 broadcast of the War of the Worlds</a:t>
            </a:r>
          </a:p>
          <a:p>
            <a:pPr eaLnBrk="1" hangingPunct="1">
              <a:lnSpc>
                <a:spcPct val="80000"/>
              </a:lnSpc>
            </a:pPr>
            <a:r>
              <a:rPr lang="en-US" sz="2000" smtClean="0"/>
              <a:t>Gave Americans a Common Experience, similar culture, Cheap entertainment, that lasted a long time……similar to Jig Saw Puzzles. </a:t>
            </a:r>
          </a:p>
        </p:txBody>
      </p:sp>
      <p:pic>
        <p:nvPicPr>
          <p:cNvPr id="44036" name="Picture 5" descr="superman"/>
          <p:cNvPicPr>
            <a:picLocks noChangeAspect="1" noChangeArrowheads="1"/>
          </p:cNvPicPr>
          <p:nvPr/>
        </p:nvPicPr>
        <p:blipFill>
          <a:blip r:embed="rId2" cstate="print"/>
          <a:srcRect/>
          <a:stretch>
            <a:fillRect/>
          </a:stretch>
        </p:blipFill>
        <p:spPr bwMode="auto">
          <a:xfrm>
            <a:off x="7423150" y="990600"/>
            <a:ext cx="1720850" cy="1752600"/>
          </a:xfrm>
          <a:prstGeom prst="rect">
            <a:avLst/>
          </a:prstGeom>
          <a:noFill/>
          <a:ln w="9525">
            <a:noFill/>
            <a:miter lim="800000"/>
            <a:headEnd/>
            <a:tailEnd/>
          </a:ln>
        </p:spPr>
      </p:pic>
      <p:pic>
        <p:nvPicPr>
          <p:cNvPr id="44037" name="Picture 7" descr="amos02"/>
          <p:cNvPicPr>
            <a:picLocks noChangeAspect="1" noChangeArrowheads="1"/>
          </p:cNvPicPr>
          <p:nvPr/>
        </p:nvPicPr>
        <p:blipFill>
          <a:blip r:embed="rId3" cstate="print"/>
          <a:srcRect/>
          <a:stretch>
            <a:fillRect/>
          </a:stretch>
        </p:blipFill>
        <p:spPr bwMode="auto">
          <a:xfrm>
            <a:off x="4191000" y="1674813"/>
            <a:ext cx="1497013" cy="1527175"/>
          </a:xfrm>
          <a:prstGeom prst="rect">
            <a:avLst/>
          </a:prstGeom>
          <a:noFill/>
          <a:ln w="9525">
            <a:noFill/>
            <a:miter lim="800000"/>
            <a:headEnd/>
            <a:tailEnd/>
          </a:ln>
        </p:spPr>
      </p:pic>
      <p:pic>
        <p:nvPicPr>
          <p:cNvPr id="44038" name="Picture 9" descr="dicktracy"/>
          <p:cNvPicPr>
            <a:picLocks noChangeAspect="1" noChangeArrowheads="1"/>
          </p:cNvPicPr>
          <p:nvPr/>
        </p:nvPicPr>
        <p:blipFill>
          <a:blip r:embed="rId4" cstate="print"/>
          <a:srcRect/>
          <a:stretch>
            <a:fillRect/>
          </a:stretch>
        </p:blipFill>
        <p:spPr bwMode="auto">
          <a:xfrm>
            <a:off x="4114800" y="3424238"/>
            <a:ext cx="1539875" cy="1624012"/>
          </a:xfrm>
          <a:prstGeom prst="rect">
            <a:avLst/>
          </a:prstGeom>
          <a:noFill/>
          <a:ln w="9525">
            <a:noFill/>
            <a:miter lim="800000"/>
            <a:headEnd/>
            <a:tailEnd/>
          </a:ln>
        </p:spPr>
      </p:pic>
      <p:pic>
        <p:nvPicPr>
          <p:cNvPr id="44039" name="Picture 11" descr="LoneRangerComic"/>
          <p:cNvPicPr>
            <a:picLocks noChangeAspect="1" noChangeArrowheads="1"/>
          </p:cNvPicPr>
          <p:nvPr/>
        </p:nvPicPr>
        <p:blipFill>
          <a:blip r:embed="rId5" cstate="print"/>
          <a:srcRect/>
          <a:stretch>
            <a:fillRect/>
          </a:stretch>
        </p:blipFill>
        <p:spPr bwMode="auto">
          <a:xfrm>
            <a:off x="7772400" y="2916238"/>
            <a:ext cx="1371600" cy="2036762"/>
          </a:xfrm>
          <a:prstGeom prst="rect">
            <a:avLst/>
          </a:prstGeom>
          <a:noFill/>
          <a:ln w="9525">
            <a:noFill/>
            <a:miter lim="800000"/>
            <a:headEnd/>
            <a:tailEnd/>
          </a:ln>
        </p:spPr>
      </p:pic>
      <p:pic>
        <p:nvPicPr>
          <p:cNvPr id="44040" name="Picture 13" descr="shadow131"/>
          <p:cNvPicPr>
            <a:picLocks noChangeAspect="1" noChangeArrowheads="1"/>
          </p:cNvPicPr>
          <p:nvPr/>
        </p:nvPicPr>
        <p:blipFill>
          <a:blip r:embed="rId6" cstate="print"/>
          <a:srcRect/>
          <a:stretch>
            <a:fillRect/>
          </a:stretch>
        </p:blipFill>
        <p:spPr bwMode="auto">
          <a:xfrm>
            <a:off x="5715000" y="2486025"/>
            <a:ext cx="1936750" cy="2466975"/>
          </a:xfrm>
          <a:prstGeom prst="rect">
            <a:avLst/>
          </a:prstGeom>
          <a:noFill/>
          <a:ln w="9525">
            <a:noFill/>
            <a:miter lim="800000"/>
            <a:headEnd/>
            <a:tailEnd/>
          </a:ln>
        </p:spPr>
      </p:pic>
      <p:pic>
        <p:nvPicPr>
          <p:cNvPr id="44041" name="Picture 15" descr="welleswar"/>
          <p:cNvPicPr>
            <a:picLocks noChangeAspect="1" noChangeArrowheads="1"/>
          </p:cNvPicPr>
          <p:nvPr/>
        </p:nvPicPr>
        <p:blipFill>
          <a:blip r:embed="rId7" cstate="print"/>
          <a:srcRect/>
          <a:stretch>
            <a:fillRect/>
          </a:stretch>
        </p:blipFill>
        <p:spPr bwMode="auto">
          <a:xfrm>
            <a:off x="5257800" y="5051425"/>
            <a:ext cx="3009900" cy="1806575"/>
          </a:xfrm>
          <a:prstGeom prst="rect">
            <a:avLst/>
          </a:prstGeom>
          <a:noFill/>
          <a:ln w="9525">
            <a:noFill/>
            <a:miter lim="800000"/>
            <a:headEnd/>
            <a:tailEnd/>
          </a:ln>
        </p:spPr>
      </p:pic>
      <p:pic>
        <p:nvPicPr>
          <p:cNvPr id="44042" name="Picture 17" descr="ar049img02g"/>
          <p:cNvPicPr>
            <a:picLocks noChangeAspect="1" noChangeArrowheads="1"/>
          </p:cNvPicPr>
          <p:nvPr/>
        </p:nvPicPr>
        <p:blipFill>
          <a:blip r:embed="rId8" cstate="print"/>
          <a:srcRect/>
          <a:stretch>
            <a:fillRect/>
          </a:stretch>
        </p:blipFill>
        <p:spPr bwMode="auto">
          <a:xfrm>
            <a:off x="5181600" y="0"/>
            <a:ext cx="2219325" cy="170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3505200" cy="1143000"/>
          </a:xfrm>
          <a:solidFill>
            <a:schemeClr val="accent1"/>
          </a:solidFill>
        </p:spPr>
        <p:txBody>
          <a:bodyPr/>
          <a:lstStyle/>
          <a:p>
            <a:pPr eaLnBrk="1" hangingPunct="1"/>
            <a:r>
              <a:rPr lang="en-US" smtClean="0"/>
              <a:t>Movies </a:t>
            </a:r>
          </a:p>
        </p:txBody>
      </p:sp>
      <p:sp>
        <p:nvSpPr>
          <p:cNvPr id="45059" name="Rectangle 3"/>
          <p:cNvSpPr>
            <a:spLocks noGrp="1" noChangeArrowheads="1"/>
          </p:cNvSpPr>
          <p:nvPr>
            <p:ph type="body" idx="1"/>
          </p:nvPr>
        </p:nvSpPr>
        <p:spPr>
          <a:xfrm>
            <a:off x="4038600" y="381000"/>
            <a:ext cx="5105400" cy="3657600"/>
          </a:xfrm>
        </p:spPr>
        <p:txBody>
          <a:bodyPr/>
          <a:lstStyle/>
          <a:p>
            <a:pPr eaLnBrk="1" hangingPunct="1"/>
            <a:r>
              <a:rPr lang="en-US" sz="2800" smtClean="0"/>
              <a:t>6 hours in a day for 10 cents, great bargain, escape the Great Depression</a:t>
            </a:r>
          </a:p>
          <a:p>
            <a:pPr eaLnBrk="1" hangingPunct="1"/>
            <a:r>
              <a:rPr lang="en-US" sz="2800" smtClean="0"/>
              <a:t>John Ford, Frank Capra, Marx Brothers, Walt Disney Steam Boat Willie and 1937 Snow White</a:t>
            </a:r>
          </a:p>
        </p:txBody>
      </p:sp>
      <p:pic>
        <p:nvPicPr>
          <p:cNvPr id="45060" name="Picture 5" descr="194snowwhite"/>
          <p:cNvPicPr>
            <a:picLocks noChangeAspect="1" noChangeArrowheads="1"/>
          </p:cNvPicPr>
          <p:nvPr/>
        </p:nvPicPr>
        <p:blipFill>
          <a:blip r:embed="rId2" cstate="print"/>
          <a:srcRect/>
          <a:stretch>
            <a:fillRect/>
          </a:stretch>
        </p:blipFill>
        <p:spPr bwMode="auto">
          <a:xfrm>
            <a:off x="4114800" y="3810000"/>
            <a:ext cx="3619500" cy="2667000"/>
          </a:xfrm>
          <a:prstGeom prst="rect">
            <a:avLst/>
          </a:prstGeom>
          <a:noFill/>
          <a:ln w="9525">
            <a:noFill/>
            <a:miter lim="800000"/>
            <a:headEnd/>
            <a:tailEnd/>
          </a:ln>
        </p:spPr>
      </p:pic>
      <p:pic>
        <p:nvPicPr>
          <p:cNvPr id="45061" name="Picture 7" descr="vcvg25"/>
          <p:cNvPicPr>
            <a:picLocks noChangeAspect="1" noChangeArrowheads="1"/>
          </p:cNvPicPr>
          <p:nvPr/>
        </p:nvPicPr>
        <p:blipFill>
          <a:blip r:embed="rId3" cstate="print"/>
          <a:srcRect/>
          <a:stretch>
            <a:fillRect/>
          </a:stretch>
        </p:blipFill>
        <p:spPr bwMode="auto">
          <a:xfrm>
            <a:off x="304800" y="1676400"/>
            <a:ext cx="3484563" cy="4343400"/>
          </a:xfrm>
          <a:prstGeom prst="rect">
            <a:avLst/>
          </a:prstGeom>
          <a:noFill/>
          <a:ln w="9525">
            <a:noFill/>
            <a:miter lim="800000"/>
            <a:headEnd/>
            <a:tailEnd/>
          </a:ln>
        </p:spPr>
      </p:pic>
      <p:sp>
        <p:nvSpPr>
          <p:cNvPr id="45062" name="Text Box 8">
            <a:hlinkClick r:id="rId4"/>
          </p:cNvPr>
          <p:cNvSpPr txBox="1">
            <a:spLocks noChangeArrowheads="1"/>
          </p:cNvSpPr>
          <p:nvPr/>
        </p:nvSpPr>
        <p:spPr bwMode="auto">
          <a:xfrm>
            <a:off x="304800" y="6216650"/>
            <a:ext cx="3505200" cy="641350"/>
          </a:xfrm>
          <a:prstGeom prst="rect">
            <a:avLst/>
          </a:prstGeom>
          <a:noFill/>
          <a:ln w="9525">
            <a:noFill/>
            <a:miter lim="800000"/>
            <a:headEnd/>
            <a:tailEnd/>
          </a:ln>
        </p:spPr>
        <p:txBody>
          <a:bodyPr>
            <a:spAutoFit/>
          </a:bodyPr>
          <a:lstStyle/>
          <a:p>
            <a:pPr>
              <a:spcBef>
                <a:spcPct val="50000"/>
              </a:spcBef>
            </a:pPr>
            <a:r>
              <a:rPr lang="en-US"/>
              <a:t>http://www.youtube.com/watch?v=YUZ1hjn_9Ds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8"/>
          <p:cNvSpPr>
            <a:spLocks noGrp="1"/>
          </p:cNvSpPr>
          <p:nvPr>
            <p:ph type="title"/>
          </p:nvPr>
        </p:nvSpPr>
        <p:spPr>
          <a:xfrm>
            <a:off x="152400" y="274638"/>
            <a:ext cx="8839200" cy="1401762"/>
          </a:xfrm>
        </p:spPr>
        <p:txBody>
          <a:bodyPr/>
          <a:lstStyle/>
          <a:p>
            <a:r>
              <a:rPr lang="en-US" smtClean="0"/>
              <a:t>Slang of the </a:t>
            </a:r>
            <a:r>
              <a:rPr lang="en-US" b="1" smtClean="0"/>
              <a:t>1930’s</a:t>
            </a:r>
            <a:r>
              <a:rPr lang="en-US" smtClean="0"/>
              <a:t/>
            </a:r>
            <a:br>
              <a:rPr lang="en-US" smtClean="0"/>
            </a:br>
            <a:r>
              <a:rPr lang="en-US" smtClean="0"/>
              <a:t>Match up the terms to the meaning </a:t>
            </a:r>
            <a:br>
              <a:rPr lang="en-US" smtClean="0"/>
            </a:br>
            <a:endParaRPr lang="en-US" smtClean="0"/>
          </a:p>
        </p:txBody>
      </p:sp>
      <p:sp>
        <p:nvSpPr>
          <p:cNvPr id="46083" name="Content Placeholder 9"/>
          <p:cNvSpPr>
            <a:spLocks noGrp="1"/>
          </p:cNvSpPr>
          <p:nvPr>
            <p:ph sz="half" idx="1"/>
          </p:nvPr>
        </p:nvSpPr>
        <p:spPr/>
        <p:txBody>
          <a:bodyPr/>
          <a:lstStyle/>
          <a:p>
            <a:r>
              <a:rPr lang="en-US" sz="1400" smtClean="0">
                <a:latin typeface="Arial Rounded MT Bold" pitchFamily="34" charset="0"/>
              </a:rPr>
              <a:t>Alligator		</a:t>
            </a:r>
          </a:p>
          <a:p>
            <a:r>
              <a:rPr lang="en-US" sz="1400" smtClean="0">
                <a:latin typeface="Arial Rounded MT Bold" pitchFamily="34" charset="0"/>
              </a:rPr>
              <a:t>Spinach			</a:t>
            </a:r>
          </a:p>
          <a:p>
            <a:r>
              <a:rPr lang="en-US" sz="1400" smtClean="0">
                <a:latin typeface="Arial Rounded MT Bold" pitchFamily="34" charset="0"/>
              </a:rPr>
              <a:t>With bells on			</a:t>
            </a:r>
          </a:p>
          <a:p>
            <a:r>
              <a:rPr lang="en-US" sz="1400" smtClean="0">
                <a:latin typeface="Arial Rounded MT Bold" pitchFamily="34" charset="0"/>
              </a:rPr>
              <a:t>Hoover blanket			</a:t>
            </a:r>
          </a:p>
          <a:p>
            <a:r>
              <a:rPr lang="en-US" sz="1400" smtClean="0">
                <a:latin typeface="Arial Rounded MT Bold" pitchFamily="34" charset="0"/>
              </a:rPr>
              <a:t>Have kittens			</a:t>
            </a:r>
          </a:p>
          <a:p>
            <a:r>
              <a:rPr lang="en-US" sz="1400" smtClean="0">
                <a:latin typeface="Arial Rounded MT Bold" pitchFamily="34" charset="0"/>
              </a:rPr>
              <a:t>G-man			</a:t>
            </a:r>
          </a:p>
          <a:p>
            <a:r>
              <a:rPr lang="en-US" sz="1400" smtClean="0">
                <a:latin typeface="Arial Rounded MT Bold" pitchFamily="34" charset="0"/>
              </a:rPr>
              <a:t>Cut a rug			</a:t>
            </a:r>
          </a:p>
          <a:p>
            <a:r>
              <a:rPr lang="en-US" sz="1400" smtClean="0">
                <a:latin typeface="Arial Rounded MT Bold" pitchFamily="34" charset="0"/>
              </a:rPr>
              <a:t>Buttinski			</a:t>
            </a:r>
          </a:p>
          <a:p>
            <a:r>
              <a:rPr lang="en-US" sz="1400" smtClean="0">
                <a:latin typeface="Arial Rounded MT Bold" pitchFamily="34" charset="0"/>
              </a:rPr>
              <a:t>Boon doggle			</a:t>
            </a:r>
          </a:p>
          <a:p>
            <a:r>
              <a:rPr lang="en-US" sz="1400" smtClean="0">
                <a:latin typeface="Arial Rounded MT Bold" pitchFamily="34" charset="0"/>
              </a:rPr>
              <a:t>Scuttlebutt			</a:t>
            </a:r>
          </a:p>
          <a:p>
            <a:r>
              <a:rPr lang="en-US" sz="1400" smtClean="0">
                <a:latin typeface="Arial Rounded MT Bold" pitchFamily="34" charset="0"/>
              </a:rPr>
              <a:t>Shangri La			</a:t>
            </a:r>
          </a:p>
          <a:p>
            <a:r>
              <a:rPr lang="en-US" sz="1400" smtClean="0">
                <a:latin typeface="Arial Rounded MT Bold" pitchFamily="34" charset="0"/>
              </a:rPr>
              <a:t>Threads			</a:t>
            </a:r>
          </a:p>
          <a:p>
            <a:r>
              <a:rPr lang="en-US" sz="1400" smtClean="0">
                <a:latin typeface="Arial Rounded MT Bold" pitchFamily="34" charset="0"/>
              </a:rPr>
              <a:t>Dilly				</a:t>
            </a:r>
          </a:p>
          <a:p>
            <a:r>
              <a:rPr lang="en-US" sz="1400" smtClean="0">
                <a:latin typeface="Arial Rounded MT Bold" pitchFamily="34" charset="0"/>
              </a:rPr>
              <a:t>grease			</a:t>
            </a:r>
          </a:p>
          <a:p>
            <a:r>
              <a:rPr lang="en-US" sz="1400" smtClean="0">
                <a:latin typeface="Arial Rounded MT Bold" pitchFamily="34" charset="0"/>
              </a:rPr>
              <a:t>Nervous Nellie			</a:t>
            </a:r>
          </a:p>
          <a:p>
            <a:r>
              <a:rPr lang="en-US" sz="1400" smtClean="0">
                <a:latin typeface="Arial Rounded MT Bold" pitchFamily="34" charset="0"/>
              </a:rPr>
              <a:t>High hat		</a:t>
            </a:r>
          </a:p>
          <a:p>
            <a:r>
              <a:rPr lang="en-US" sz="1400" smtClean="0">
                <a:latin typeface="Arial Rounded MT Bold" pitchFamily="34" charset="0"/>
              </a:rPr>
              <a:t>Sad sack			</a:t>
            </a:r>
          </a:p>
          <a:p>
            <a:r>
              <a:rPr lang="en-US" sz="1400" smtClean="0">
                <a:latin typeface="Arial Rounded MT Bold" pitchFamily="34" charset="0"/>
              </a:rPr>
              <a:t>Back burner</a:t>
            </a:r>
            <a:r>
              <a:rPr lang="en-US" sz="1200" smtClean="0"/>
              <a:t>	</a:t>
            </a:r>
          </a:p>
        </p:txBody>
      </p:sp>
      <p:sp>
        <p:nvSpPr>
          <p:cNvPr id="46084" name="Content Placeholder 10"/>
          <p:cNvSpPr>
            <a:spLocks noGrp="1"/>
          </p:cNvSpPr>
          <p:nvPr>
            <p:ph sz="half" idx="2"/>
          </p:nvPr>
        </p:nvSpPr>
        <p:spPr>
          <a:xfrm>
            <a:off x="4267200" y="1524000"/>
            <a:ext cx="4038600" cy="4953000"/>
          </a:xfrm>
        </p:spPr>
        <p:txBody>
          <a:bodyPr/>
          <a:lstStyle/>
          <a:p>
            <a:r>
              <a:rPr lang="en-US" sz="1400" b="1" smtClean="0"/>
              <a:t>unpopular person</a:t>
            </a:r>
          </a:p>
          <a:p>
            <a:r>
              <a:rPr lang="en-US" sz="1400" b="1" smtClean="0"/>
              <a:t>Rumor</a:t>
            </a:r>
          </a:p>
          <a:p>
            <a:r>
              <a:rPr lang="en-US" sz="1400" b="1" smtClean="0"/>
              <a:t>difficult</a:t>
            </a:r>
          </a:p>
          <a:p>
            <a:r>
              <a:rPr lang="en-US" sz="1400" b="1" smtClean="0"/>
              <a:t>to bribe</a:t>
            </a:r>
          </a:p>
          <a:p>
            <a:r>
              <a:rPr lang="en-US" sz="1400" b="1" smtClean="0"/>
              <a:t>nonsense</a:t>
            </a:r>
          </a:p>
          <a:p>
            <a:r>
              <a:rPr lang="en-US" sz="1400" b="1" smtClean="0"/>
              <a:t>arrogant or superior</a:t>
            </a:r>
          </a:p>
          <a:p>
            <a:r>
              <a:rPr lang="en-US" sz="1400" b="1" smtClean="0"/>
              <a:t>project wasting public funds</a:t>
            </a:r>
          </a:p>
          <a:p>
            <a:r>
              <a:rPr lang="en-US" sz="1400" b="1" smtClean="0"/>
              <a:t>anxious person</a:t>
            </a:r>
          </a:p>
          <a:p>
            <a:r>
              <a:rPr lang="en-US" sz="1400" b="1" smtClean="0"/>
              <a:t>to dance</a:t>
            </a:r>
          </a:p>
          <a:p>
            <a:r>
              <a:rPr lang="en-US" sz="1400" b="1" smtClean="0"/>
              <a:t>Clothing</a:t>
            </a:r>
          </a:p>
          <a:p>
            <a:r>
              <a:rPr lang="en-US" sz="1400" b="1" smtClean="0"/>
              <a:t>definitely</a:t>
            </a:r>
          </a:p>
          <a:p>
            <a:r>
              <a:rPr lang="en-US" sz="1400" b="1" smtClean="0"/>
              <a:t>to get excited</a:t>
            </a:r>
          </a:p>
          <a:p>
            <a:r>
              <a:rPr lang="en-US" sz="1400" b="1" smtClean="0"/>
              <a:t>to postpone</a:t>
            </a:r>
          </a:p>
          <a:p>
            <a:r>
              <a:rPr lang="en-US" sz="1400" b="1" smtClean="0"/>
              <a:t>FBI agent</a:t>
            </a:r>
          </a:p>
          <a:p>
            <a:r>
              <a:rPr lang="en-US" sz="1400" b="1" smtClean="0"/>
              <a:t>a fan of swing/jive music</a:t>
            </a:r>
          </a:p>
          <a:p>
            <a:r>
              <a:rPr lang="en-US" sz="1400" b="1" smtClean="0"/>
              <a:t>paradise</a:t>
            </a:r>
          </a:p>
          <a:p>
            <a:r>
              <a:rPr lang="en-US" sz="1400" b="1" smtClean="0"/>
              <a:t>newspaper</a:t>
            </a:r>
          </a:p>
          <a:p>
            <a:r>
              <a:rPr lang="en-US" sz="1400" b="1" smtClean="0"/>
              <a:t>a nosey person</a:t>
            </a:r>
          </a:p>
          <a:p>
            <a:endParaRPr lang="en-US" smtClean="0"/>
          </a:p>
        </p:txBody>
      </p:sp>
      <p:pic>
        <p:nvPicPr>
          <p:cNvPr id="46085" name="Picture 2" descr="girl1b"/>
          <p:cNvPicPr>
            <a:picLocks noChangeAspect="1" noChangeArrowheads="1"/>
          </p:cNvPicPr>
          <p:nvPr/>
        </p:nvPicPr>
        <p:blipFill>
          <a:blip r:embed="rId2" cstate="print"/>
          <a:srcRect/>
          <a:stretch>
            <a:fillRect/>
          </a:stretch>
        </p:blipFill>
        <p:spPr bwMode="auto">
          <a:xfrm>
            <a:off x="7086600" y="3429000"/>
            <a:ext cx="1833563" cy="2006600"/>
          </a:xfrm>
          <a:prstGeom prst="rect">
            <a:avLst/>
          </a:prstGeom>
          <a:noFill/>
          <a:ln w="9525">
            <a:noFill/>
            <a:miter lim="800000"/>
            <a:headEnd/>
            <a:tailEnd/>
          </a:ln>
        </p:spPr>
      </p:pic>
      <p:cxnSp>
        <p:nvCxnSpPr>
          <p:cNvPr id="14" name="Straight Arrow Connector 13"/>
          <p:cNvCxnSpPr/>
          <p:nvPr/>
        </p:nvCxnSpPr>
        <p:spPr>
          <a:xfrm rot="16200000" flipH="1">
            <a:off x="1409700" y="2019300"/>
            <a:ext cx="3505200" cy="297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00200" y="2057400"/>
            <a:ext cx="3048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81200" y="2286000"/>
            <a:ext cx="26670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1828800" y="2895600"/>
            <a:ext cx="32004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81200" y="2819400"/>
            <a:ext cx="26670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447800" y="3048000"/>
            <a:ext cx="3276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76400" y="3352800"/>
            <a:ext cx="2971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400" y="3581400"/>
            <a:ext cx="29718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057400" y="3276600"/>
            <a:ext cx="2590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905000" y="1981200"/>
            <a:ext cx="27432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828800" y="4343400"/>
            <a:ext cx="2819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600200" y="3962400"/>
            <a:ext cx="3124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295400" y="2209800"/>
            <a:ext cx="34290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524000" y="2438400"/>
            <a:ext cx="32004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133600" y="3505200"/>
            <a:ext cx="25908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5400000" flipH="1" flipV="1">
            <a:off x="1143000" y="2209800"/>
            <a:ext cx="4114800" cy="30480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flipV="1">
            <a:off x="1905000" y="4724400"/>
            <a:ext cx="2819400" cy="1371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676400" y="2971800"/>
            <a:ext cx="3048000" cy="2590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amond(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amond(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amond(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amond(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amond(in)">
                                      <p:cBhvr>
                                        <p:cTn id="42" dur="2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amond(in)">
                                      <p:cBhvr>
                                        <p:cTn id="47" dur="20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diamond(in)">
                                      <p:cBhvr>
                                        <p:cTn id="52" dur="20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diamond(in)">
                                      <p:cBhvr>
                                        <p:cTn id="57" dur="20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diamond(in)">
                                      <p:cBhvr>
                                        <p:cTn id="62" dur="20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diamond(in)">
                                      <p:cBhvr>
                                        <p:cTn id="67" dur="20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diamond(in)">
                                      <p:cBhvr>
                                        <p:cTn id="72" dur="20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diamond(in)">
                                      <p:cBhvr>
                                        <p:cTn id="77" dur="20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diamond(in)">
                                      <p:cBhvr>
                                        <p:cTn id="82" dur="20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diamond(in)">
                                      <p:cBhvr>
                                        <p:cTn id="87" dur="20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diamond(in)">
                                      <p:cBhvr>
                                        <p:cTn id="9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mage46"/>
          <p:cNvPicPr>
            <a:picLocks noChangeAspect="1" noChangeArrowheads="1"/>
          </p:cNvPicPr>
          <p:nvPr/>
        </p:nvPicPr>
        <p:blipFill>
          <a:blip r:embed="rId2" cstate="print"/>
          <a:srcRect/>
          <a:stretch>
            <a:fillRect/>
          </a:stretch>
        </p:blipFill>
        <p:spPr bwMode="auto">
          <a:xfrm>
            <a:off x="5334000" y="762000"/>
            <a:ext cx="3810000" cy="2716213"/>
          </a:xfrm>
          <a:prstGeom prst="rect">
            <a:avLst/>
          </a:prstGeom>
          <a:noFill/>
          <a:ln w="9525">
            <a:noFill/>
            <a:miter lim="800000"/>
            <a:headEnd/>
            <a:tailEnd/>
          </a:ln>
        </p:spPr>
      </p:pic>
      <p:sp>
        <p:nvSpPr>
          <p:cNvPr id="6147" name="Rectangle 2"/>
          <p:cNvSpPr>
            <a:spLocks noGrp="1" noChangeArrowheads="1"/>
          </p:cNvSpPr>
          <p:nvPr>
            <p:ph type="title"/>
          </p:nvPr>
        </p:nvSpPr>
        <p:spPr>
          <a:xfrm>
            <a:off x="0" y="152400"/>
            <a:ext cx="5257800" cy="1600200"/>
          </a:xfrm>
          <a:solidFill>
            <a:schemeClr val="accent1"/>
          </a:solidFill>
        </p:spPr>
        <p:txBody>
          <a:bodyPr/>
          <a:lstStyle/>
          <a:p>
            <a:pPr eaLnBrk="1" hangingPunct="1"/>
            <a:r>
              <a:rPr lang="en-US" sz="4000" dirty="0" smtClean="0">
                <a:solidFill>
                  <a:srgbClr val="660033"/>
                </a:solidFill>
              </a:rPr>
              <a:t>Beginnings of the Great Depression</a:t>
            </a:r>
          </a:p>
        </p:txBody>
      </p:sp>
      <p:sp>
        <p:nvSpPr>
          <p:cNvPr id="6148" name="Rectangle 3"/>
          <p:cNvSpPr>
            <a:spLocks noGrp="1" noChangeArrowheads="1"/>
          </p:cNvSpPr>
          <p:nvPr>
            <p:ph type="body" idx="1"/>
          </p:nvPr>
        </p:nvSpPr>
        <p:spPr>
          <a:xfrm>
            <a:off x="0" y="1752600"/>
            <a:ext cx="6553200" cy="4525963"/>
          </a:xfrm>
        </p:spPr>
        <p:txBody>
          <a:bodyPr/>
          <a:lstStyle/>
          <a:p>
            <a:pPr eaLnBrk="1" hangingPunct="1">
              <a:lnSpc>
                <a:spcPct val="90000"/>
              </a:lnSpc>
            </a:pPr>
            <a:r>
              <a:rPr lang="en-US" dirty="0" smtClean="0"/>
              <a:t>Effects</a:t>
            </a:r>
          </a:p>
          <a:p>
            <a:pPr lvl="1" eaLnBrk="1" hangingPunct="1">
              <a:lnSpc>
                <a:spcPct val="90000"/>
              </a:lnSpc>
            </a:pPr>
            <a:r>
              <a:rPr lang="en-US" dirty="0" smtClean="0"/>
              <a:t>Income levels dropped by half from 1929-1932</a:t>
            </a:r>
          </a:p>
          <a:p>
            <a:pPr lvl="1" eaLnBrk="1" hangingPunct="1">
              <a:lnSpc>
                <a:spcPct val="90000"/>
              </a:lnSpc>
            </a:pPr>
            <a:r>
              <a:rPr lang="en-US" dirty="0" smtClean="0"/>
              <a:t>Housing construction down by over 80%</a:t>
            </a:r>
          </a:p>
          <a:p>
            <a:pPr lvl="1" eaLnBrk="1" hangingPunct="1">
              <a:lnSpc>
                <a:spcPct val="90000"/>
              </a:lnSpc>
            </a:pPr>
            <a:r>
              <a:rPr lang="en-US" dirty="0" smtClean="0"/>
              <a:t>25% unemployment</a:t>
            </a:r>
          </a:p>
          <a:p>
            <a:pPr eaLnBrk="1" hangingPunct="1">
              <a:lnSpc>
                <a:spcPct val="90000"/>
              </a:lnSpc>
            </a:pPr>
            <a:r>
              <a:rPr lang="en-US" dirty="0" smtClean="0"/>
              <a:t>Stock Market</a:t>
            </a:r>
          </a:p>
          <a:p>
            <a:pPr lvl="1" eaLnBrk="1" hangingPunct="1">
              <a:lnSpc>
                <a:spcPct val="90000"/>
              </a:lnSpc>
            </a:pPr>
            <a:r>
              <a:rPr lang="en-US" dirty="0" smtClean="0"/>
              <a:t>2-3% of Americans owned stock</a:t>
            </a:r>
          </a:p>
          <a:p>
            <a:pPr lvl="1" eaLnBrk="1" hangingPunct="1">
              <a:lnSpc>
                <a:spcPct val="90000"/>
              </a:lnSpc>
            </a:pPr>
            <a:r>
              <a:rPr lang="en-US" dirty="0" smtClean="0"/>
              <a:t>Symptom/cause of the Great Depression</a:t>
            </a:r>
          </a:p>
          <a:p>
            <a:pPr lvl="1" eaLnBrk="1" hangingPunct="1">
              <a:lnSpc>
                <a:spcPct val="90000"/>
              </a:lnSpc>
            </a:pPr>
            <a:r>
              <a:rPr lang="en-US" dirty="0" smtClean="0"/>
              <a:t>“The good times will never end”</a:t>
            </a:r>
          </a:p>
        </p:txBody>
      </p:sp>
      <p:pic>
        <p:nvPicPr>
          <p:cNvPr id="6149" name="Picture 6" descr="http://www.presidentialtimeline.org/html/images/objects/0054_lg.jpg"/>
          <p:cNvPicPr>
            <a:picLocks noChangeAspect="1" noChangeArrowheads="1"/>
          </p:cNvPicPr>
          <p:nvPr/>
        </p:nvPicPr>
        <p:blipFill>
          <a:blip r:embed="rId3" cstate="print"/>
          <a:srcRect/>
          <a:stretch>
            <a:fillRect/>
          </a:stretch>
        </p:blipFill>
        <p:spPr bwMode="auto">
          <a:xfrm>
            <a:off x="5937250" y="3962400"/>
            <a:ext cx="32067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chemeClr val="accent1"/>
          </a:solidFill>
        </p:spPr>
        <p:txBody>
          <a:bodyPr/>
          <a:lstStyle/>
          <a:p>
            <a:pPr eaLnBrk="1" hangingPunct="1"/>
            <a:r>
              <a:rPr lang="en-US" smtClean="0"/>
              <a:t>The exploitation of the Worker</a:t>
            </a:r>
          </a:p>
        </p:txBody>
      </p:sp>
      <p:sp>
        <p:nvSpPr>
          <p:cNvPr id="47107" name="Rectangle 3"/>
          <p:cNvSpPr>
            <a:spLocks noGrp="1" noChangeArrowheads="1"/>
          </p:cNvSpPr>
          <p:nvPr>
            <p:ph type="body" idx="1"/>
          </p:nvPr>
        </p:nvSpPr>
        <p:spPr>
          <a:xfrm>
            <a:off x="0" y="1600200"/>
            <a:ext cx="4343400" cy="5486400"/>
          </a:xfrm>
        </p:spPr>
        <p:txBody>
          <a:bodyPr/>
          <a:lstStyle/>
          <a:p>
            <a:pPr eaLnBrk="1" hangingPunct="1">
              <a:lnSpc>
                <a:spcPct val="90000"/>
              </a:lnSpc>
            </a:pPr>
            <a:r>
              <a:rPr lang="en-US" sz="2400" smtClean="0"/>
              <a:t>Socialist and communists ideas became popular in literature.</a:t>
            </a:r>
          </a:p>
          <a:p>
            <a:pPr eaLnBrk="1" hangingPunct="1">
              <a:lnSpc>
                <a:spcPct val="90000"/>
              </a:lnSpc>
            </a:pPr>
            <a:r>
              <a:rPr lang="en-US" sz="2400" smtClean="0"/>
              <a:t>Grapes of wrath by Steinbeck and many Thomas Hart Benton paintings showed this theme. </a:t>
            </a:r>
          </a:p>
          <a:p>
            <a:pPr eaLnBrk="1" hangingPunct="1">
              <a:lnSpc>
                <a:spcPct val="90000"/>
              </a:lnSpc>
            </a:pPr>
            <a:r>
              <a:rPr lang="en-US" sz="2400" smtClean="0"/>
              <a:t>Americans did not support these themes.</a:t>
            </a:r>
          </a:p>
          <a:p>
            <a:pPr eaLnBrk="1" hangingPunct="1">
              <a:lnSpc>
                <a:spcPct val="90000"/>
              </a:lnSpc>
            </a:pPr>
            <a:r>
              <a:rPr lang="en-US" sz="2400" smtClean="0"/>
              <a:t>Abraham Lincoln Brigade goes to Spain to Fight against Franco’s Fascists.</a:t>
            </a:r>
          </a:p>
          <a:p>
            <a:pPr eaLnBrk="1" hangingPunct="1">
              <a:lnSpc>
                <a:spcPct val="90000"/>
              </a:lnSpc>
            </a:pPr>
            <a:r>
              <a:rPr lang="en-US" sz="2400" smtClean="0"/>
              <a:t>Germany and Italy become fascists too.</a:t>
            </a:r>
          </a:p>
        </p:txBody>
      </p:sp>
      <p:pic>
        <p:nvPicPr>
          <p:cNvPr id="47108" name="Picture 5" descr="2042"/>
          <p:cNvPicPr>
            <a:picLocks noChangeAspect="1" noChangeArrowheads="1"/>
          </p:cNvPicPr>
          <p:nvPr/>
        </p:nvPicPr>
        <p:blipFill>
          <a:blip r:embed="rId2" cstate="print"/>
          <a:srcRect/>
          <a:stretch>
            <a:fillRect/>
          </a:stretch>
        </p:blipFill>
        <p:spPr bwMode="auto">
          <a:xfrm>
            <a:off x="4098925" y="1828800"/>
            <a:ext cx="50450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05000" y="228600"/>
            <a:ext cx="3352800" cy="609600"/>
          </a:xfrm>
          <a:solidFill>
            <a:schemeClr val="accent1"/>
          </a:solidFill>
        </p:spPr>
        <p:txBody>
          <a:bodyPr/>
          <a:lstStyle/>
          <a:p>
            <a:pPr eaLnBrk="1" hangingPunct="1"/>
            <a:r>
              <a:rPr lang="en-US" smtClean="0"/>
              <a:t>Hoover</a:t>
            </a:r>
          </a:p>
        </p:txBody>
      </p:sp>
      <p:sp>
        <p:nvSpPr>
          <p:cNvPr id="48131" name="Rectangle 3"/>
          <p:cNvSpPr>
            <a:spLocks noGrp="1" noChangeArrowheads="1"/>
          </p:cNvSpPr>
          <p:nvPr>
            <p:ph type="body" idx="1"/>
          </p:nvPr>
        </p:nvSpPr>
        <p:spPr>
          <a:xfrm>
            <a:off x="6019800" y="304800"/>
            <a:ext cx="3124200" cy="5334000"/>
          </a:xfrm>
        </p:spPr>
        <p:txBody>
          <a:bodyPr/>
          <a:lstStyle/>
          <a:p>
            <a:pPr eaLnBrk="1" hangingPunct="1">
              <a:lnSpc>
                <a:spcPct val="80000"/>
              </a:lnSpc>
            </a:pPr>
            <a:r>
              <a:rPr lang="en-US" sz="1800" smtClean="0"/>
              <a:t>Hoover was not responsible for the Great Depression.  However, his policies and laissez-faire approach probably hindered his ability to confront an unprecedented economic holocaust.  His emphasis was on voluntary action- </a:t>
            </a:r>
            <a:r>
              <a:rPr lang="en-US" sz="1800" b="1" smtClean="0">
                <a:solidFill>
                  <a:srgbClr val="FF0000"/>
                </a:solidFill>
              </a:rPr>
              <a:t>rugged individualism</a:t>
            </a:r>
            <a:r>
              <a:rPr lang="en-US" sz="1800" smtClean="0"/>
              <a:t>.</a:t>
            </a:r>
          </a:p>
          <a:p>
            <a:pPr eaLnBrk="1" hangingPunct="1">
              <a:lnSpc>
                <a:spcPct val="80000"/>
              </a:lnSpc>
            </a:pPr>
            <a:r>
              <a:rPr lang="en-US" sz="1800" smtClean="0"/>
              <a:t>Politically speaking, Hoover would suffer the wrath of the American people.  His political instincts did not serve him well.  He failed to realize the magnitude of events and the changing dynamics of international economics.  In essence, Hoover was caught in an economic time-warp of his, and many others, own making.</a:t>
            </a:r>
          </a:p>
        </p:txBody>
      </p:sp>
      <p:pic>
        <p:nvPicPr>
          <p:cNvPr id="48132" name="Picture 5" descr="acoffee"/>
          <p:cNvPicPr>
            <a:picLocks noChangeAspect="1" noChangeArrowheads="1"/>
          </p:cNvPicPr>
          <p:nvPr/>
        </p:nvPicPr>
        <p:blipFill>
          <a:blip r:embed="rId2" cstate="print"/>
          <a:srcRect/>
          <a:stretch>
            <a:fillRect/>
          </a:stretch>
        </p:blipFill>
        <p:spPr bwMode="auto">
          <a:xfrm>
            <a:off x="0" y="990600"/>
            <a:ext cx="6054725" cy="4908550"/>
          </a:xfrm>
          <a:prstGeom prst="rect">
            <a:avLst/>
          </a:prstGeom>
          <a:noFill/>
          <a:ln w="9525">
            <a:noFill/>
            <a:miter lim="800000"/>
            <a:headEnd/>
            <a:tailEnd/>
          </a:ln>
        </p:spPr>
      </p:pic>
      <p:pic>
        <p:nvPicPr>
          <p:cNvPr id="48133" name="Picture 7" descr="hoover134v"/>
          <p:cNvPicPr>
            <a:picLocks noChangeAspect="1" noChangeArrowheads="1"/>
          </p:cNvPicPr>
          <p:nvPr/>
        </p:nvPicPr>
        <p:blipFill>
          <a:blip r:embed="rId3" cstate="print"/>
          <a:srcRect/>
          <a:stretch>
            <a:fillRect/>
          </a:stretch>
        </p:blipFill>
        <p:spPr bwMode="auto">
          <a:xfrm>
            <a:off x="0" y="0"/>
            <a:ext cx="1022350" cy="1447800"/>
          </a:xfrm>
          <a:prstGeom prst="rect">
            <a:avLst/>
          </a:prstGeom>
          <a:noFill/>
          <a:ln w="9525">
            <a:noFill/>
            <a:miter lim="800000"/>
            <a:headEnd/>
            <a:tailEnd/>
          </a:ln>
        </p:spPr>
      </p:pic>
      <p:sp>
        <p:nvSpPr>
          <p:cNvPr id="48134" name="Rectangle 8"/>
          <p:cNvSpPr>
            <a:spLocks noChangeArrowheads="1"/>
          </p:cNvSpPr>
          <p:nvPr/>
        </p:nvSpPr>
        <p:spPr bwMode="auto">
          <a:xfrm>
            <a:off x="0" y="5867400"/>
            <a:ext cx="9144000" cy="1365250"/>
          </a:xfrm>
          <a:prstGeom prst="rect">
            <a:avLst/>
          </a:prstGeom>
          <a:noFill/>
          <a:ln w="9525">
            <a:noFill/>
            <a:miter lim="800000"/>
            <a:headEnd/>
            <a:tailEnd/>
          </a:ln>
        </p:spPr>
        <p:txBody>
          <a:bodyPr>
            <a:spAutoFit/>
          </a:bodyPr>
          <a:lstStyle/>
          <a:p>
            <a:pPr>
              <a:lnSpc>
                <a:spcPct val="80000"/>
              </a:lnSpc>
              <a:spcBef>
                <a:spcPct val="50000"/>
              </a:spcBef>
              <a:buFontTx/>
              <a:buChar char="•"/>
            </a:pPr>
            <a:r>
              <a:rPr lang="en-US" b="1"/>
              <a:t>During the Great Depression preceding the passage of the Social Security Act under FDR, "soup kitchens" provided the only meals some unemployed Americans had. This particular soup kitchen was sponsored by the Chicago gangster Al Capone. </a:t>
            </a:r>
          </a:p>
          <a:p>
            <a:pPr>
              <a:lnSpc>
                <a:spcPct val="80000"/>
              </a:lnSpc>
              <a:spcBef>
                <a:spcPct val="50000"/>
              </a:spcBef>
              <a:buFontTx/>
              <a:buChar char="•"/>
            </a:pPr>
            <a:endParaRPr lang="en-US"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8229600" cy="808038"/>
          </a:xfrm>
          <a:solidFill>
            <a:schemeClr val="accent1"/>
          </a:solidFill>
        </p:spPr>
        <p:txBody>
          <a:bodyPr/>
          <a:lstStyle/>
          <a:p>
            <a:pPr eaLnBrk="1" hangingPunct="1"/>
            <a:r>
              <a:rPr lang="en-US" smtClean="0"/>
              <a:t>Hoover’s conservative policies</a:t>
            </a:r>
          </a:p>
        </p:txBody>
      </p:sp>
      <p:sp>
        <p:nvSpPr>
          <p:cNvPr id="49155" name="Rectangle 3"/>
          <p:cNvSpPr>
            <a:spLocks noGrp="1" noChangeArrowheads="1"/>
          </p:cNvSpPr>
          <p:nvPr>
            <p:ph type="body" idx="1"/>
          </p:nvPr>
        </p:nvSpPr>
        <p:spPr>
          <a:xfrm>
            <a:off x="0" y="990600"/>
            <a:ext cx="8229600" cy="4525963"/>
          </a:xfrm>
        </p:spPr>
        <p:txBody>
          <a:bodyPr/>
          <a:lstStyle/>
          <a:p>
            <a:pPr eaLnBrk="1" hangingPunct="1">
              <a:lnSpc>
                <a:spcPct val="90000"/>
              </a:lnSpc>
            </a:pPr>
            <a:r>
              <a:rPr lang="en-US" sz="2400" smtClean="0"/>
              <a:t>Voluntary cooperation action by businesses- few volunteered not to cut wages or reduce production</a:t>
            </a:r>
          </a:p>
          <a:p>
            <a:pPr eaLnBrk="1" hangingPunct="1">
              <a:lnSpc>
                <a:spcPct val="90000"/>
              </a:lnSpc>
            </a:pPr>
            <a:r>
              <a:rPr lang="en-US" sz="2400" smtClean="0"/>
              <a:t>Rugged individualism</a:t>
            </a:r>
          </a:p>
          <a:p>
            <a:pPr eaLnBrk="1" hangingPunct="1">
              <a:lnSpc>
                <a:spcPct val="90000"/>
              </a:lnSpc>
            </a:pPr>
            <a:r>
              <a:rPr lang="en-US" sz="2400" smtClean="0"/>
              <a:t>Pushed for deficit spending but it was not enough, but in 1932 proposed tax increases as a balanced budget was needed he believed. </a:t>
            </a:r>
          </a:p>
          <a:p>
            <a:pPr eaLnBrk="1" hangingPunct="1">
              <a:lnSpc>
                <a:spcPct val="90000"/>
              </a:lnSpc>
            </a:pPr>
            <a:r>
              <a:rPr lang="en-US" sz="2400" smtClean="0"/>
              <a:t>Gold standard</a:t>
            </a:r>
          </a:p>
          <a:p>
            <a:pPr eaLnBrk="1" hangingPunct="1">
              <a:lnSpc>
                <a:spcPct val="90000"/>
              </a:lnSpc>
            </a:pPr>
            <a:r>
              <a:rPr lang="en-US" sz="2400" smtClean="0">
                <a:solidFill>
                  <a:srgbClr val="FF0000"/>
                </a:solidFill>
              </a:rPr>
              <a:t>Trickle down theory </a:t>
            </a:r>
            <a:r>
              <a:rPr lang="en-US" sz="2400" smtClean="0"/>
              <a:t>v. </a:t>
            </a:r>
            <a:r>
              <a:rPr lang="en-US" sz="2400" smtClean="0">
                <a:solidFill>
                  <a:srgbClr val="FF0000"/>
                </a:solidFill>
              </a:rPr>
              <a:t>Pump priming</a:t>
            </a:r>
          </a:p>
          <a:p>
            <a:pPr eaLnBrk="1" hangingPunct="1">
              <a:lnSpc>
                <a:spcPct val="90000"/>
              </a:lnSpc>
            </a:pPr>
            <a:r>
              <a:rPr lang="en-US" sz="2400" smtClean="0"/>
              <a:t>Hoover blames foreign economic policies</a:t>
            </a:r>
          </a:p>
          <a:p>
            <a:pPr eaLnBrk="1" hangingPunct="1">
              <a:lnSpc>
                <a:spcPct val="90000"/>
              </a:lnSpc>
            </a:pPr>
            <a:r>
              <a:rPr lang="en-US" sz="2400" smtClean="0"/>
              <a:t>Hoover as lightening rod</a:t>
            </a:r>
          </a:p>
          <a:p>
            <a:pPr lvl="1" eaLnBrk="1" hangingPunct="1">
              <a:lnSpc>
                <a:spcPct val="90000"/>
              </a:lnSpc>
            </a:pPr>
            <a:r>
              <a:rPr lang="en-US" sz="2000" smtClean="0"/>
              <a:t>Hoovervilles</a:t>
            </a:r>
          </a:p>
          <a:p>
            <a:pPr lvl="1" eaLnBrk="1" hangingPunct="1">
              <a:lnSpc>
                <a:spcPct val="90000"/>
              </a:lnSpc>
            </a:pPr>
            <a:r>
              <a:rPr lang="en-US" sz="2000" smtClean="0"/>
              <a:t>Political “tin ear”</a:t>
            </a:r>
          </a:p>
        </p:txBody>
      </p:sp>
      <p:pic>
        <p:nvPicPr>
          <p:cNvPr id="49156" name="Picture 7" descr="http://msnbcmedia4.msn.com/j/MSNBC/Components/Photo/_new/090121-great-depression-vmed-12p.widec.jpg"/>
          <p:cNvPicPr>
            <a:picLocks noChangeAspect="1" noChangeArrowheads="1"/>
          </p:cNvPicPr>
          <p:nvPr/>
        </p:nvPicPr>
        <p:blipFill>
          <a:blip r:embed="rId2" cstate="print"/>
          <a:srcRect/>
          <a:stretch>
            <a:fillRect/>
          </a:stretch>
        </p:blipFill>
        <p:spPr bwMode="auto">
          <a:xfrm>
            <a:off x="5943600" y="2819400"/>
            <a:ext cx="3200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50179" name="Content Placeholder 2"/>
          <p:cNvSpPr>
            <a:spLocks noGrp="1"/>
          </p:cNvSpPr>
          <p:nvPr>
            <p:ph idx="1"/>
          </p:nvPr>
        </p:nvSpPr>
        <p:spPr/>
        <p:txBody>
          <a:bodyPr/>
          <a:lstStyle/>
          <a:p>
            <a:endParaRPr lang="en-US" smtClean="0"/>
          </a:p>
        </p:txBody>
      </p:sp>
      <p:pic>
        <p:nvPicPr>
          <p:cNvPr id="50180" name="Picture 9" descr="http://b-29s-over-korea.com/TheGreatDepression/images/Depression%20Soup%20line%20national%20Archives.gif"/>
          <p:cNvPicPr>
            <a:picLocks noChangeAspect="1" noChangeArrowheads="1"/>
          </p:cNvPicPr>
          <p:nvPr/>
        </p:nvPicPr>
        <p:blipFill>
          <a:blip r:embed="rId2" cstate="print"/>
          <a:srcRect/>
          <a:stretch>
            <a:fillRect/>
          </a:stretch>
        </p:blipFill>
        <p:spPr bwMode="auto">
          <a:xfrm>
            <a:off x="0" y="-288925"/>
            <a:ext cx="9144000" cy="714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28600"/>
            <a:ext cx="4343400" cy="1143000"/>
          </a:xfrm>
          <a:solidFill>
            <a:schemeClr val="accent1"/>
          </a:solidFill>
        </p:spPr>
        <p:txBody>
          <a:bodyPr/>
          <a:lstStyle/>
          <a:p>
            <a:pPr eaLnBrk="1" hangingPunct="1"/>
            <a:r>
              <a:rPr lang="en-US" dirty="0" smtClean="0"/>
              <a:t>Hoover’s</a:t>
            </a:r>
            <a:r>
              <a:rPr lang="en-US" sz="4000" dirty="0" smtClean="0"/>
              <a:t> call to action</a:t>
            </a:r>
          </a:p>
        </p:txBody>
      </p:sp>
      <p:sp>
        <p:nvSpPr>
          <p:cNvPr id="51203" name="Rectangle 3"/>
          <p:cNvSpPr>
            <a:spLocks noGrp="1" noChangeArrowheads="1"/>
          </p:cNvSpPr>
          <p:nvPr>
            <p:ph type="body" idx="1"/>
          </p:nvPr>
        </p:nvSpPr>
        <p:spPr>
          <a:xfrm>
            <a:off x="0" y="1447800"/>
            <a:ext cx="5791200" cy="5410200"/>
          </a:xfrm>
        </p:spPr>
        <p:txBody>
          <a:bodyPr/>
          <a:lstStyle/>
          <a:p>
            <a:pPr eaLnBrk="1" hangingPunct="1">
              <a:lnSpc>
                <a:spcPct val="90000"/>
              </a:lnSpc>
            </a:pPr>
            <a:r>
              <a:rPr lang="en-US" sz="2400" b="1" smtClean="0"/>
              <a:t>Agricultural Marketing Act of 1929</a:t>
            </a:r>
          </a:p>
          <a:p>
            <a:pPr lvl="1" eaLnBrk="1" hangingPunct="1">
              <a:lnSpc>
                <a:spcPct val="90000"/>
              </a:lnSpc>
            </a:pPr>
            <a:r>
              <a:rPr lang="en-US" sz="2000" smtClean="0"/>
              <a:t>Co-ops- Loans</a:t>
            </a:r>
          </a:p>
          <a:p>
            <a:pPr lvl="1" eaLnBrk="1" hangingPunct="1">
              <a:lnSpc>
                <a:spcPct val="90000"/>
              </a:lnSpc>
            </a:pPr>
            <a:r>
              <a:rPr lang="en-US" sz="2000" smtClean="0"/>
              <a:t>Price floors</a:t>
            </a:r>
          </a:p>
          <a:p>
            <a:pPr lvl="1" eaLnBrk="1" hangingPunct="1">
              <a:lnSpc>
                <a:spcPct val="90000"/>
              </a:lnSpc>
            </a:pPr>
            <a:r>
              <a:rPr lang="en-US" sz="2000" smtClean="0"/>
              <a:t>Foreclosures/spiraling collapse of farm prices, thus income</a:t>
            </a:r>
          </a:p>
          <a:p>
            <a:pPr lvl="1" eaLnBrk="1" hangingPunct="1">
              <a:lnSpc>
                <a:spcPct val="90000"/>
              </a:lnSpc>
            </a:pPr>
            <a:r>
              <a:rPr lang="en-US" sz="2000" smtClean="0"/>
              <a:t>Inadequate appropriations</a:t>
            </a:r>
          </a:p>
          <a:p>
            <a:pPr eaLnBrk="1" hangingPunct="1">
              <a:lnSpc>
                <a:spcPct val="90000"/>
              </a:lnSpc>
            </a:pPr>
            <a:r>
              <a:rPr lang="en-US" sz="2400" b="1" smtClean="0"/>
              <a:t>Hawley Smoot Tariff Act 1930</a:t>
            </a:r>
          </a:p>
          <a:p>
            <a:pPr lvl="1" eaLnBrk="1" hangingPunct="1">
              <a:lnSpc>
                <a:spcPct val="90000"/>
              </a:lnSpc>
            </a:pPr>
            <a:r>
              <a:rPr lang="en-US" sz="2000" smtClean="0"/>
              <a:t>Protective act created a wall around American Economy, Highest Tariff ever- </a:t>
            </a:r>
            <a:r>
              <a:rPr lang="en-US" sz="2000" b="1" smtClean="0"/>
              <a:t>60%</a:t>
            </a:r>
          </a:p>
          <a:p>
            <a:pPr eaLnBrk="1" hangingPunct="1">
              <a:lnSpc>
                <a:spcPct val="90000"/>
              </a:lnSpc>
            </a:pPr>
            <a:r>
              <a:rPr lang="en-US" sz="2400" b="1" smtClean="0"/>
              <a:t>State of denial</a:t>
            </a:r>
          </a:p>
          <a:p>
            <a:pPr lvl="1" eaLnBrk="1" hangingPunct="1">
              <a:lnSpc>
                <a:spcPct val="90000"/>
              </a:lnSpc>
            </a:pPr>
            <a:r>
              <a:rPr lang="en-US" sz="2000" smtClean="0"/>
              <a:t>Simply an cyclical economic downturn</a:t>
            </a:r>
          </a:p>
          <a:p>
            <a:pPr lvl="1" eaLnBrk="1" hangingPunct="1">
              <a:lnSpc>
                <a:spcPct val="90000"/>
              </a:lnSpc>
            </a:pPr>
            <a:r>
              <a:rPr lang="en-US" sz="2000" smtClean="0"/>
              <a:t>Hoover tax cut; affected few people</a:t>
            </a:r>
          </a:p>
        </p:txBody>
      </p:sp>
      <p:pic>
        <p:nvPicPr>
          <p:cNvPr id="51204" name="Picture 6" descr="Image:HawleySmoot.jpg"/>
          <p:cNvPicPr>
            <a:picLocks noChangeAspect="1" noChangeArrowheads="1"/>
          </p:cNvPicPr>
          <p:nvPr/>
        </p:nvPicPr>
        <p:blipFill>
          <a:blip r:embed="rId2" cstate="print"/>
          <a:srcRect/>
          <a:stretch>
            <a:fillRect/>
          </a:stretch>
        </p:blipFill>
        <p:spPr bwMode="auto">
          <a:xfrm>
            <a:off x="5378450" y="4038600"/>
            <a:ext cx="3460750" cy="2463800"/>
          </a:xfrm>
          <a:prstGeom prst="rect">
            <a:avLst/>
          </a:prstGeom>
          <a:noFill/>
          <a:ln w="9525">
            <a:noFill/>
            <a:miter lim="800000"/>
            <a:headEnd/>
            <a:tailEnd/>
          </a:ln>
        </p:spPr>
      </p:pic>
      <p:pic>
        <p:nvPicPr>
          <p:cNvPr id="51205" name="Picture 7" descr="img-great-depression---auction-sale---guy-wilber-owner---first-international-bank-clerk---x350-j3"/>
          <p:cNvPicPr>
            <a:picLocks noChangeAspect="1" noChangeArrowheads="1"/>
          </p:cNvPicPr>
          <p:nvPr/>
        </p:nvPicPr>
        <p:blipFill>
          <a:blip r:embed="rId3" cstate="print"/>
          <a:srcRect/>
          <a:stretch>
            <a:fillRect/>
          </a:stretch>
        </p:blipFill>
        <p:spPr bwMode="auto">
          <a:xfrm>
            <a:off x="6019800" y="0"/>
            <a:ext cx="278447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0" y="1143000"/>
            <a:ext cx="6553200" cy="5715000"/>
          </a:xfrm>
        </p:spPr>
        <p:txBody>
          <a:bodyPr/>
          <a:lstStyle/>
          <a:p>
            <a:pPr eaLnBrk="1" hangingPunct="1">
              <a:lnSpc>
                <a:spcPct val="80000"/>
              </a:lnSpc>
            </a:pPr>
            <a:r>
              <a:rPr lang="en-US" sz="2800" smtClean="0"/>
              <a:t>Supply-side or trickle-down economics- Pass of to big business</a:t>
            </a:r>
          </a:p>
          <a:p>
            <a:pPr eaLnBrk="1" hangingPunct="1">
              <a:lnSpc>
                <a:spcPct val="80000"/>
              </a:lnSpc>
            </a:pPr>
            <a:r>
              <a:rPr lang="en-US" sz="2800" b="1" smtClean="0"/>
              <a:t>Reconstruction Finance Corporation-1931</a:t>
            </a:r>
          </a:p>
          <a:p>
            <a:pPr lvl="1" eaLnBrk="1" hangingPunct="1">
              <a:lnSpc>
                <a:spcPct val="80000"/>
              </a:lnSpc>
            </a:pPr>
            <a:r>
              <a:rPr lang="en-US" sz="2400" smtClean="0"/>
              <a:t>Bailout of banks, insurance companies, railroads and mortgage companies; the lending institutions</a:t>
            </a:r>
          </a:p>
          <a:p>
            <a:pPr lvl="1" eaLnBrk="1" hangingPunct="1">
              <a:lnSpc>
                <a:spcPct val="80000"/>
              </a:lnSpc>
            </a:pPr>
            <a:r>
              <a:rPr lang="en-US" sz="2400" smtClean="0"/>
              <a:t>Fails to understand demand-side policies</a:t>
            </a:r>
          </a:p>
          <a:p>
            <a:pPr eaLnBrk="1" hangingPunct="1">
              <a:lnSpc>
                <a:spcPct val="80000"/>
              </a:lnSpc>
            </a:pPr>
            <a:r>
              <a:rPr lang="en-US" sz="2800" b="1" smtClean="0"/>
              <a:t>Federal Home Loan Bank Act</a:t>
            </a:r>
            <a:r>
              <a:rPr lang="en-US" sz="2800" smtClean="0"/>
              <a:t>; mortgages</a:t>
            </a:r>
          </a:p>
          <a:p>
            <a:pPr eaLnBrk="1" hangingPunct="1">
              <a:lnSpc>
                <a:spcPct val="80000"/>
              </a:lnSpc>
            </a:pPr>
            <a:r>
              <a:rPr lang="en-US" sz="2800" b="1" smtClean="0"/>
              <a:t>Glass-Steagall Act</a:t>
            </a:r>
          </a:p>
          <a:p>
            <a:pPr lvl="1" eaLnBrk="1" hangingPunct="1">
              <a:lnSpc>
                <a:spcPct val="80000"/>
              </a:lnSpc>
            </a:pPr>
            <a:r>
              <a:rPr lang="en-US" sz="2400" smtClean="0"/>
              <a:t>More loans to businesses</a:t>
            </a:r>
          </a:p>
          <a:p>
            <a:pPr lvl="1" eaLnBrk="1" hangingPunct="1">
              <a:lnSpc>
                <a:spcPct val="80000"/>
              </a:lnSpc>
            </a:pPr>
            <a:r>
              <a:rPr lang="en-US" sz="2400" smtClean="0"/>
              <a:t>The common man did not appreciate this top down approach as they never saw the $ benefits.</a:t>
            </a:r>
          </a:p>
        </p:txBody>
      </p:sp>
      <p:pic>
        <p:nvPicPr>
          <p:cNvPr id="52228" name="Picture 6" descr="jobless"/>
          <p:cNvPicPr>
            <a:picLocks noChangeAspect="1" noChangeArrowheads="1"/>
          </p:cNvPicPr>
          <p:nvPr/>
        </p:nvPicPr>
        <p:blipFill>
          <a:blip r:embed="rId2" cstate="print"/>
          <a:srcRect/>
          <a:stretch>
            <a:fillRect/>
          </a:stretch>
        </p:blipFill>
        <p:spPr bwMode="auto">
          <a:xfrm>
            <a:off x="6172200" y="1333500"/>
            <a:ext cx="2971800" cy="2222500"/>
          </a:xfrm>
          <a:prstGeom prst="rect">
            <a:avLst/>
          </a:prstGeom>
          <a:noFill/>
          <a:ln w="9525">
            <a:noFill/>
            <a:miter lim="800000"/>
            <a:headEnd/>
            <a:tailEnd/>
          </a:ln>
        </p:spPr>
      </p:pic>
      <p:sp>
        <p:nvSpPr>
          <p:cNvPr id="5" name="Rectangle 2"/>
          <p:cNvSpPr txBox="1">
            <a:spLocks noChangeArrowheads="1"/>
          </p:cNvSpPr>
          <p:nvPr/>
        </p:nvSpPr>
        <p:spPr bwMode="auto">
          <a:xfrm>
            <a:off x="914400" y="152400"/>
            <a:ext cx="7315200" cy="9144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Hoover’s</a:t>
            </a:r>
            <a:r>
              <a:rPr kumimoji="0" lang="en-US" sz="4000" b="0" i="0" u="none" strike="noStrike" kern="0" cap="none" spc="0" normalizeH="0" baseline="0" noProof="0" dirty="0" smtClean="0">
                <a:ln>
                  <a:noFill/>
                </a:ln>
                <a:solidFill>
                  <a:schemeClr val="tx2"/>
                </a:solidFill>
                <a:effectLst/>
                <a:uLnTx/>
                <a:uFillTx/>
                <a:latin typeface="+mj-lt"/>
                <a:ea typeface="+mj-ea"/>
                <a:cs typeface="+mj-cs"/>
              </a:rPr>
              <a:t> call to action Part 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smtClean="0"/>
          </a:p>
        </p:txBody>
      </p:sp>
      <p:sp>
        <p:nvSpPr>
          <p:cNvPr id="53251" name="Content Placeholder 2"/>
          <p:cNvSpPr>
            <a:spLocks noGrp="1"/>
          </p:cNvSpPr>
          <p:nvPr>
            <p:ph idx="1"/>
          </p:nvPr>
        </p:nvSpPr>
        <p:spPr/>
        <p:txBody>
          <a:bodyPr/>
          <a:lstStyle/>
          <a:p>
            <a:endParaRPr lang="en-US" smtClean="0"/>
          </a:p>
        </p:txBody>
      </p:sp>
      <p:pic>
        <p:nvPicPr>
          <p:cNvPr id="53252" name="Picture 2" descr="MIGRANT FAMILY - NATIONAL ARCHIVES"/>
          <p:cNvPicPr>
            <a:picLocks noChangeAspect="1" noChangeArrowheads="1"/>
          </p:cNvPicPr>
          <p:nvPr/>
        </p:nvPicPr>
        <p:blipFill>
          <a:blip r:embed="rId2" cstate="print"/>
          <a:srcRect/>
          <a:stretch>
            <a:fillRect/>
          </a:stretch>
        </p:blipFill>
        <p:spPr bwMode="auto">
          <a:xfrm>
            <a:off x="0" y="-320675"/>
            <a:ext cx="9144000" cy="717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733800" y="152400"/>
            <a:ext cx="4953000" cy="1447800"/>
          </a:xfrm>
          <a:solidFill>
            <a:schemeClr val="accent1"/>
          </a:solidFill>
        </p:spPr>
        <p:txBody>
          <a:bodyPr/>
          <a:lstStyle/>
          <a:p>
            <a:pPr eaLnBrk="1" hangingPunct="1"/>
            <a:r>
              <a:rPr lang="en-US" sz="4000" smtClean="0"/>
              <a:t>Hoover; Same song, Second verse</a:t>
            </a:r>
          </a:p>
        </p:txBody>
      </p:sp>
      <p:sp>
        <p:nvSpPr>
          <p:cNvPr id="54275" name="Rectangle 3"/>
          <p:cNvSpPr>
            <a:spLocks noGrp="1" noChangeArrowheads="1"/>
          </p:cNvSpPr>
          <p:nvPr>
            <p:ph type="body" idx="1"/>
          </p:nvPr>
        </p:nvSpPr>
        <p:spPr>
          <a:xfrm>
            <a:off x="0" y="152400"/>
            <a:ext cx="3505200" cy="6553200"/>
          </a:xfrm>
        </p:spPr>
        <p:txBody>
          <a:bodyPr/>
          <a:lstStyle/>
          <a:p>
            <a:pPr eaLnBrk="1" hangingPunct="1">
              <a:lnSpc>
                <a:spcPct val="90000"/>
              </a:lnSpc>
            </a:pPr>
            <a:r>
              <a:rPr lang="en-US" sz="2800" smtClean="0"/>
              <a:t>No new farm legislation</a:t>
            </a:r>
          </a:p>
          <a:p>
            <a:pPr eaLnBrk="1" hangingPunct="1">
              <a:lnSpc>
                <a:spcPct val="90000"/>
              </a:lnSpc>
            </a:pPr>
            <a:r>
              <a:rPr lang="en-US" sz="2800" smtClean="0"/>
              <a:t>Loans, not subsidies</a:t>
            </a:r>
          </a:p>
          <a:p>
            <a:pPr lvl="1" eaLnBrk="1" hangingPunct="1">
              <a:lnSpc>
                <a:spcPct val="90000"/>
              </a:lnSpc>
            </a:pPr>
            <a:r>
              <a:rPr lang="en-US" sz="2400" smtClean="0"/>
              <a:t>Directed toward businesses, not individuals</a:t>
            </a:r>
          </a:p>
          <a:p>
            <a:pPr lvl="1" eaLnBrk="1" hangingPunct="1">
              <a:lnSpc>
                <a:spcPct val="90000"/>
              </a:lnSpc>
            </a:pPr>
            <a:r>
              <a:rPr lang="en-US" sz="2400" smtClean="0"/>
              <a:t>Further debt would lead to more foreclosures</a:t>
            </a:r>
          </a:p>
          <a:p>
            <a:pPr eaLnBrk="1" hangingPunct="1">
              <a:lnSpc>
                <a:spcPct val="90000"/>
              </a:lnSpc>
            </a:pPr>
            <a:r>
              <a:rPr lang="en-US" sz="2800" smtClean="0"/>
              <a:t>Direct Relief</a:t>
            </a:r>
          </a:p>
          <a:p>
            <a:pPr lvl="1" eaLnBrk="1" hangingPunct="1">
              <a:lnSpc>
                <a:spcPct val="90000"/>
              </a:lnSpc>
            </a:pPr>
            <a:r>
              <a:rPr lang="en-US" sz="2400" smtClean="0"/>
              <a:t>Charities</a:t>
            </a:r>
          </a:p>
          <a:p>
            <a:pPr lvl="1" eaLnBrk="1" hangingPunct="1">
              <a:lnSpc>
                <a:spcPct val="90000"/>
              </a:lnSpc>
            </a:pPr>
            <a:r>
              <a:rPr lang="en-US" sz="2400" smtClean="0"/>
              <a:t>State governments</a:t>
            </a:r>
          </a:p>
          <a:p>
            <a:pPr lvl="1" eaLnBrk="1" hangingPunct="1">
              <a:lnSpc>
                <a:spcPct val="90000"/>
              </a:lnSpc>
            </a:pPr>
            <a:r>
              <a:rPr lang="en-US" sz="2400" smtClean="0"/>
              <a:t>Federal government had no role- Vetoes assistance</a:t>
            </a:r>
          </a:p>
        </p:txBody>
      </p:sp>
      <p:pic>
        <p:nvPicPr>
          <p:cNvPr id="54276" name="Picture 7" descr="migrantmother"/>
          <p:cNvPicPr>
            <a:picLocks noChangeAspect="1" noChangeArrowheads="1"/>
          </p:cNvPicPr>
          <p:nvPr/>
        </p:nvPicPr>
        <p:blipFill>
          <a:blip r:embed="rId2" cstate="print"/>
          <a:srcRect/>
          <a:stretch>
            <a:fillRect/>
          </a:stretch>
        </p:blipFill>
        <p:spPr bwMode="auto">
          <a:xfrm>
            <a:off x="3409950" y="1814513"/>
            <a:ext cx="5734050" cy="458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p>
        </p:txBody>
      </p:sp>
      <p:sp>
        <p:nvSpPr>
          <p:cNvPr id="55299" name="Content Placeholder 2"/>
          <p:cNvSpPr>
            <a:spLocks noGrp="1"/>
          </p:cNvSpPr>
          <p:nvPr>
            <p:ph idx="1"/>
          </p:nvPr>
        </p:nvSpPr>
        <p:spPr/>
        <p:txBody>
          <a:bodyPr/>
          <a:lstStyle/>
          <a:p>
            <a:endParaRPr lang="en-US" smtClean="0"/>
          </a:p>
        </p:txBody>
      </p:sp>
      <p:pic>
        <p:nvPicPr>
          <p:cNvPr id="55300" name="Picture 8" descr="gd21"/>
          <p:cNvPicPr>
            <a:picLocks noChangeAspect="1" noChangeArrowheads="1"/>
          </p:cNvPicPr>
          <p:nvPr/>
        </p:nvPicPr>
        <p:blipFill>
          <a:blip r:embed="rId2" cstate="print"/>
          <a:srcRect/>
          <a:stretch>
            <a:fillRect/>
          </a:stretch>
        </p:blipFill>
        <p:spPr bwMode="auto">
          <a:xfrm>
            <a:off x="381000" y="-501650"/>
            <a:ext cx="7543800" cy="735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962400" y="0"/>
            <a:ext cx="4876800" cy="1676400"/>
          </a:xfrm>
          <a:solidFill>
            <a:schemeClr val="accent1"/>
          </a:solidFill>
        </p:spPr>
        <p:txBody>
          <a:bodyPr/>
          <a:lstStyle/>
          <a:p>
            <a:pPr eaLnBrk="1" hangingPunct="1"/>
            <a:r>
              <a:rPr lang="en-US" sz="4000" smtClean="0"/>
              <a:t>Bonus Army;  Hoover digs his political grave</a:t>
            </a:r>
          </a:p>
        </p:txBody>
      </p:sp>
      <p:sp>
        <p:nvSpPr>
          <p:cNvPr id="56323" name="Rectangle 3"/>
          <p:cNvSpPr>
            <a:spLocks noGrp="1" noChangeArrowheads="1"/>
          </p:cNvSpPr>
          <p:nvPr>
            <p:ph type="body" idx="1"/>
          </p:nvPr>
        </p:nvSpPr>
        <p:spPr>
          <a:xfrm>
            <a:off x="0" y="457200"/>
            <a:ext cx="3962400" cy="5029200"/>
          </a:xfrm>
        </p:spPr>
        <p:txBody>
          <a:bodyPr/>
          <a:lstStyle/>
          <a:p>
            <a:pPr eaLnBrk="1" hangingPunct="1">
              <a:lnSpc>
                <a:spcPct val="90000"/>
              </a:lnSpc>
            </a:pPr>
            <a:r>
              <a:rPr lang="en-US" sz="2000" b="1" smtClean="0"/>
              <a:t>W.W.I veterans</a:t>
            </a:r>
          </a:p>
          <a:p>
            <a:pPr lvl="1" eaLnBrk="1" hangingPunct="1">
              <a:lnSpc>
                <a:spcPct val="90000"/>
              </a:lnSpc>
            </a:pPr>
            <a:r>
              <a:rPr lang="en-US" sz="2000" smtClean="0"/>
              <a:t>Bonus($1000) due in 1945; seek early payment</a:t>
            </a:r>
          </a:p>
          <a:p>
            <a:pPr lvl="1" eaLnBrk="1" hangingPunct="1">
              <a:lnSpc>
                <a:spcPct val="90000"/>
              </a:lnSpc>
            </a:pPr>
            <a:r>
              <a:rPr lang="en-US" sz="2000" smtClean="0"/>
              <a:t>March on Washington/Bonus City-1932, 20000</a:t>
            </a:r>
          </a:p>
          <a:p>
            <a:pPr lvl="1" eaLnBrk="1" hangingPunct="1">
              <a:lnSpc>
                <a:spcPct val="90000"/>
              </a:lnSpc>
            </a:pPr>
            <a:r>
              <a:rPr lang="en-US" sz="2000" smtClean="0"/>
              <a:t>Defeat of bonus bill by Senate</a:t>
            </a:r>
          </a:p>
          <a:p>
            <a:pPr eaLnBrk="1" hangingPunct="1">
              <a:lnSpc>
                <a:spcPct val="90000"/>
              </a:lnSpc>
            </a:pPr>
            <a:r>
              <a:rPr lang="en-US" sz="2000" b="1" smtClean="0"/>
              <a:t>Red flag of radical subversives</a:t>
            </a:r>
          </a:p>
          <a:p>
            <a:pPr lvl="1" eaLnBrk="1" hangingPunct="1">
              <a:lnSpc>
                <a:spcPct val="90000"/>
              </a:lnSpc>
            </a:pPr>
            <a:r>
              <a:rPr lang="en-US" sz="2000" smtClean="0"/>
              <a:t>Veterans, wives and children</a:t>
            </a:r>
          </a:p>
          <a:p>
            <a:pPr lvl="1" eaLnBrk="1" hangingPunct="1">
              <a:lnSpc>
                <a:spcPct val="90000"/>
              </a:lnSpc>
            </a:pPr>
            <a:r>
              <a:rPr lang="en-US" sz="2000" smtClean="0"/>
              <a:t>General Douglas MacArthur, Patton, Eisenhower, J. Edgar Hoover</a:t>
            </a:r>
          </a:p>
          <a:p>
            <a:pPr eaLnBrk="1" hangingPunct="1">
              <a:lnSpc>
                <a:spcPct val="90000"/>
              </a:lnSpc>
            </a:pPr>
            <a:r>
              <a:rPr lang="en-US" sz="2000" b="1" smtClean="0"/>
              <a:t>Political realities</a:t>
            </a:r>
          </a:p>
          <a:p>
            <a:pPr lvl="1" eaLnBrk="1" hangingPunct="1">
              <a:lnSpc>
                <a:spcPct val="90000"/>
              </a:lnSpc>
            </a:pPr>
            <a:r>
              <a:rPr lang="en-US" sz="2000" smtClean="0"/>
              <a:t>Hoover; </a:t>
            </a:r>
            <a:r>
              <a:rPr lang="en-US" sz="2400" b="1" smtClean="0"/>
              <a:t>Bonus Army</a:t>
            </a:r>
            <a:r>
              <a:rPr lang="en-US" sz="2000" smtClean="0"/>
              <a:t>, Hoovervilles, the people </a:t>
            </a:r>
          </a:p>
        </p:txBody>
      </p:sp>
      <p:pic>
        <p:nvPicPr>
          <p:cNvPr id="56324" name="Picture 5" descr="Image:Evictbonusarmy.jpg"/>
          <p:cNvPicPr>
            <a:picLocks noChangeAspect="1" noChangeArrowheads="1"/>
          </p:cNvPicPr>
          <p:nvPr/>
        </p:nvPicPr>
        <p:blipFill>
          <a:blip r:embed="rId2" cstate="print"/>
          <a:srcRect/>
          <a:stretch>
            <a:fillRect/>
          </a:stretch>
        </p:blipFill>
        <p:spPr bwMode="auto">
          <a:xfrm>
            <a:off x="3508375" y="1905000"/>
            <a:ext cx="5635625" cy="3657600"/>
          </a:xfrm>
          <a:prstGeom prst="rect">
            <a:avLst/>
          </a:prstGeom>
          <a:noFill/>
          <a:ln w="9525">
            <a:noFill/>
            <a:miter lim="800000"/>
            <a:headEnd/>
            <a:tailEnd/>
          </a:ln>
        </p:spPr>
      </p:pic>
      <p:sp>
        <p:nvSpPr>
          <p:cNvPr id="56325" name="Rectangle 6"/>
          <p:cNvSpPr>
            <a:spLocks noChangeArrowheads="1"/>
          </p:cNvSpPr>
          <p:nvPr/>
        </p:nvSpPr>
        <p:spPr bwMode="auto">
          <a:xfrm>
            <a:off x="4038600" y="5610225"/>
            <a:ext cx="4724400" cy="1200150"/>
          </a:xfrm>
          <a:prstGeom prst="rect">
            <a:avLst/>
          </a:prstGeom>
          <a:solidFill>
            <a:schemeClr val="folHlink"/>
          </a:solidFill>
          <a:ln w="9525">
            <a:noFill/>
            <a:miter lim="800000"/>
            <a:headEnd/>
            <a:tailEnd/>
          </a:ln>
        </p:spPr>
        <p:txBody>
          <a:bodyPr anchor="ctr">
            <a:spAutoFit/>
          </a:bodyPr>
          <a:lstStyle/>
          <a:p>
            <a:r>
              <a:rPr lang="en-US"/>
              <a:t>Shacks, put up by the Bonus Army on the Anacostia flats, Washington, D.C., burning after the battle with the military. The Capitol in the background. 1932.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dirty="0" smtClean="0"/>
          </a:p>
        </p:txBody>
      </p:sp>
      <p:sp>
        <p:nvSpPr>
          <p:cNvPr id="7171" name="Content Placeholder 2"/>
          <p:cNvSpPr>
            <a:spLocks noGrp="1"/>
          </p:cNvSpPr>
          <p:nvPr>
            <p:ph idx="1"/>
          </p:nvPr>
        </p:nvSpPr>
        <p:spPr/>
        <p:txBody>
          <a:bodyPr/>
          <a:lstStyle/>
          <a:p>
            <a:endParaRPr lang="en-US" dirty="0" smtClean="0"/>
          </a:p>
        </p:txBody>
      </p:sp>
      <p:pic>
        <p:nvPicPr>
          <p:cNvPr id="7172" name="Picture 2" descr="http://static.guim.co.uk/Guardian/business/gallery/2008/oct/28/1/GD6593838@1929-----Panicked-sto-5786.jpg"/>
          <p:cNvPicPr>
            <a:picLocks noChangeAspect="1" noChangeArrowheads="1"/>
          </p:cNvPicPr>
          <p:nvPr/>
        </p:nvPicPr>
        <p:blipFill>
          <a:blip r:embed="rId2" cstate="print"/>
          <a:srcRect/>
          <a:stretch>
            <a:fillRect/>
          </a:stretch>
        </p:blipFill>
        <p:spPr bwMode="auto">
          <a:xfrm>
            <a:off x="0" y="0"/>
            <a:ext cx="94424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457200"/>
            <a:ext cx="3276600" cy="762000"/>
          </a:xfrm>
          <a:solidFill>
            <a:schemeClr val="accent1"/>
          </a:solidFill>
        </p:spPr>
        <p:txBody>
          <a:bodyPr/>
          <a:lstStyle/>
          <a:p>
            <a:pPr eaLnBrk="1" hangingPunct="1"/>
            <a:r>
              <a:rPr lang="en-US" smtClean="0"/>
              <a:t>Hooverism</a:t>
            </a:r>
          </a:p>
        </p:txBody>
      </p:sp>
      <p:sp>
        <p:nvSpPr>
          <p:cNvPr id="57347" name="Rectangle 3"/>
          <p:cNvSpPr>
            <a:spLocks noGrp="1" noChangeArrowheads="1"/>
          </p:cNvSpPr>
          <p:nvPr>
            <p:ph type="body" idx="1"/>
          </p:nvPr>
        </p:nvSpPr>
        <p:spPr>
          <a:xfrm>
            <a:off x="0" y="1371600"/>
            <a:ext cx="4267200" cy="4525963"/>
          </a:xfrm>
        </p:spPr>
        <p:txBody>
          <a:bodyPr/>
          <a:lstStyle/>
          <a:p>
            <a:pPr eaLnBrk="1" hangingPunct="1"/>
            <a:r>
              <a:rPr lang="en-US" smtClean="0"/>
              <a:t>Hoover Shoes</a:t>
            </a:r>
          </a:p>
          <a:p>
            <a:pPr eaLnBrk="1" hangingPunct="1"/>
            <a:r>
              <a:rPr lang="en-US" smtClean="0"/>
              <a:t>Hoover sandwich</a:t>
            </a:r>
          </a:p>
          <a:p>
            <a:pPr eaLnBrk="1" hangingPunct="1"/>
            <a:r>
              <a:rPr lang="en-US" smtClean="0"/>
              <a:t>Hoover blanket</a:t>
            </a:r>
          </a:p>
          <a:p>
            <a:pPr eaLnBrk="1" hangingPunct="1"/>
            <a:r>
              <a:rPr lang="en-US" smtClean="0"/>
              <a:t>Hoover soup</a:t>
            </a:r>
          </a:p>
          <a:p>
            <a:pPr eaLnBrk="1" hangingPunct="1"/>
            <a:r>
              <a:rPr lang="en-US" smtClean="0"/>
              <a:t>Hoovervilles</a:t>
            </a:r>
          </a:p>
          <a:p>
            <a:pPr eaLnBrk="1" hangingPunct="1"/>
            <a:r>
              <a:rPr lang="en-US" smtClean="0"/>
              <a:t>Hoover flags</a:t>
            </a:r>
          </a:p>
          <a:p>
            <a:pPr eaLnBrk="1" hangingPunct="1"/>
            <a:r>
              <a:rPr lang="en-US" smtClean="0"/>
              <a:t>Hoover flush</a:t>
            </a:r>
          </a:p>
          <a:p>
            <a:pPr eaLnBrk="1" hangingPunct="1"/>
            <a:r>
              <a:rPr lang="en-US" smtClean="0"/>
              <a:t>Hoover Hogs</a:t>
            </a:r>
          </a:p>
          <a:p>
            <a:pPr eaLnBrk="1" hangingPunct="1"/>
            <a:r>
              <a:rPr lang="en-US" smtClean="0"/>
              <a:t>Hoover Cars</a:t>
            </a:r>
          </a:p>
        </p:txBody>
      </p:sp>
      <p:pic>
        <p:nvPicPr>
          <p:cNvPr id="57348" name="Picture 5" descr="seattle_hooverville"/>
          <p:cNvPicPr>
            <a:picLocks noChangeAspect="1" noChangeArrowheads="1"/>
          </p:cNvPicPr>
          <p:nvPr/>
        </p:nvPicPr>
        <p:blipFill>
          <a:blip r:embed="rId2" cstate="print"/>
          <a:srcRect/>
          <a:stretch>
            <a:fillRect/>
          </a:stretch>
        </p:blipFill>
        <p:spPr bwMode="auto">
          <a:xfrm>
            <a:off x="3603625" y="0"/>
            <a:ext cx="5311775"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Themes For DBQ Essay Test</a:t>
            </a:r>
          </a:p>
        </p:txBody>
      </p:sp>
      <p:sp>
        <p:nvSpPr>
          <p:cNvPr id="58371" name="Rectangle 3"/>
          <p:cNvSpPr>
            <a:spLocks noGrp="1" noChangeArrowheads="1"/>
          </p:cNvSpPr>
          <p:nvPr>
            <p:ph type="body" idx="1"/>
          </p:nvPr>
        </p:nvSpPr>
        <p:spPr>
          <a:xfrm>
            <a:off x="228600" y="1600200"/>
            <a:ext cx="8458200" cy="5257800"/>
          </a:xfrm>
        </p:spPr>
        <p:txBody>
          <a:bodyPr/>
          <a:lstStyle/>
          <a:p>
            <a:pPr marL="457200" indent="-457200" eaLnBrk="1" hangingPunct="1">
              <a:lnSpc>
                <a:spcPct val="80000"/>
              </a:lnSpc>
            </a:pPr>
            <a:r>
              <a:rPr lang="en-US" sz="1800" smtClean="0"/>
              <a:t>1. Though often characterized as an era of groundbreaking, ‘progressive’		 change, the 1920’s actually witnessed more intolerance and			 conservatism than substantive social advancement</a:t>
            </a:r>
          </a:p>
          <a:p>
            <a:pPr marL="457200" indent="-457200" eaLnBrk="1" hangingPunct="1">
              <a:lnSpc>
                <a:spcPct val="80000"/>
              </a:lnSpc>
              <a:buFontTx/>
              <a:buNone/>
            </a:pPr>
            <a:endParaRPr lang="en-US" sz="1800" smtClean="0"/>
          </a:p>
          <a:p>
            <a:pPr marL="457200" indent="-457200" eaLnBrk="1" hangingPunct="1">
              <a:lnSpc>
                <a:spcPct val="80000"/>
              </a:lnSpc>
            </a:pPr>
            <a:r>
              <a:rPr lang="en-US" sz="1800" smtClean="0"/>
              <a:t>2. Assess the relative influence of THREE of the following in the American		 decision to declare war on Germany in 1917.</a:t>
            </a:r>
          </a:p>
          <a:p>
            <a:pPr marL="457200" indent="-457200" algn="ctr" eaLnBrk="1" hangingPunct="1">
              <a:lnSpc>
                <a:spcPct val="80000"/>
              </a:lnSpc>
              <a:buFontTx/>
              <a:buNone/>
            </a:pPr>
            <a:r>
              <a:rPr lang="en-US" sz="1800" smtClean="0"/>
              <a:t>   German Naval policy</a:t>
            </a:r>
          </a:p>
          <a:p>
            <a:pPr marL="457200" indent="-457200" algn="ctr" eaLnBrk="1" hangingPunct="1">
              <a:lnSpc>
                <a:spcPct val="80000"/>
              </a:lnSpc>
              <a:buFontTx/>
              <a:buNone/>
            </a:pPr>
            <a:r>
              <a:rPr lang="en-US" sz="1800" smtClean="0"/>
              <a:t>		American economic interests</a:t>
            </a:r>
          </a:p>
          <a:p>
            <a:pPr marL="457200" indent="-457200" algn="ctr" eaLnBrk="1" hangingPunct="1">
              <a:lnSpc>
                <a:spcPct val="80000"/>
              </a:lnSpc>
              <a:buFontTx/>
              <a:buNone/>
            </a:pPr>
            <a:r>
              <a:rPr lang="en-US" sz="1800" smtClean="0"/>
              <a:t>            Woodrow Wilson’s idealism</a:t>
            </a:r>
          </a:p>
          <a:p>
            <a:pPr marL="457200" indent="-457200" algn="ctr" eaLnBrk="1" hangingPunct="1">
              <a:lnSpc>
                <a:spcPct val="80000"/>
              </a:lnSpc>
              <a:buFontTx/>
              <a:buNone/>
            </a:pPr>
            <a:r>
              <a:rPr lang="en-US" sz="1800" smtClean="0"/>
              <a:t>Allied Propaganda</a:t>
            </a:r>
          </a:p>
          <a:p>
            <a:pPr marL="457200" indent="-457200" algn="ctr" eaLnBrk="1" hangingPunct="1">
              <a:lnSpc>
                <a:spcPct val="80000"/>
              </a:lnSpc>
              <a:buFontTx/>
              <a:buNone/>
            </a:pPr>
            <a:r>
              <a:rPr lang="en-US" sz="1800" smtClean="0"/>
              <a:t>                 American claim to world power</a:t>
            </a:r>
          </a:p>
          <a:p>
            <a:pPr marL="457200" indent="-457200" eaLnBrk="1" hangingPunct="1">
              <a:lnSpc>
                <a:spcPct val="80000"/>
              </a:lnSpc>
            </a:pPr>
            <a:r>
              <a:rPr lang="en-US" sz="1800" smtClean="0"/>
              <a:t>3. Compare and contrast two of the three reform eras in terms of significance 	to American government, culture and economics. </a:t>
            </a:r>
          </a:p>
          <a:p>
            <a:pPr marL="457200" indent="-457200" algn="ctr" eaLnBrk="1" hangingPunct="1">
              <a:lnSpc>
                <a:spcPct val="80000"/>
              </a:lnSpc>
              <a:buFontTx/>
              <a:buNone/>
            </a:pPr>
            <a:r>
              <a:rPr lang="en-US" sz="1800" smtClean="0"/>
              <a:t>Populism: 1890’s</a:t>
            </a:r>
          </a:p>
          <a:p>
            <a:pPr marL="457200" indent="-457200" algn="ctr" eaLnBrk="1" hangingPunct="1">
              <a:lnSpc>
                <a:spcPct val="80000"/>
              </a:lnSpc>
              <a:buFontTx/>
              <a:buNone/>
            </a:pPr>
            <a:r>
              <a:rPr lang="en-US" sz="1800" smtClean="0"/>
              <a:t>               Progressivism: 1900-1920</a:t>
            </a:r>
          </a:p>
          <a:p>
            <a:pPr marL="457200" indent="-457200" algn="ctr" eaLnBrk="1" hangingPunct="1">
              <a:lnSpc>
                <a:spcPct val="80000"/>
              </a:lnSpc>
              <a:buFontTx/>
              <a:buNone/>
            </a:pPr>
            <a:r>
              <a:rPr lang="en-US" sz="1800" smtClean="0"/>
              <a:t>       New Deal: 1933-1938</a:t>
            </a:r>
          </a:p>
          <a:p>
            <a:pPr marL="457200" indent="-457200" algn="ctr" eaLnBrk="1" hangingPunct="1">
              <a:lnSpc>
                <a:spcPct val="80000"/>
              </a:lnSpc>
              <a:buFontTx/>
              <a:buNone/>
            </a:pPr>
            <a:endParaRPr lang="en-US" sz="1800" smtClean="0"/>
          </a:p>
          <a:p>
            <a:pPr marL="457200" indent="-457200" eaLnBrk="1" hangingPunct="1">
              <a:lnSpc>
                <a:spcPct val="80000"/>
              </a:lnSpc>
            </a:pPr>
            <a:r>
              <a:rPr lang="en-US" sz="1800" smtClean="0"/>
              <a:t>4. The New Deal was a revolution that dramatically changed how the 	American Federal Government would interact with the people.</a:t>
            </a:r>
          </a:p>
        </p:txBody>
      </p:sp>
      <p:sp>
        <p:nvSpPr>
          <p:cNvPr id="58372" name="Rectangle 4"/>
          <p:cNvSpPr>
            <a:spLocks noChangeArrowheads="1"/>
          </p:cNvSpPr>
          <p:nvPr/>
        </p:nvSpPr>
        <p:spPr bwMode="auto">
          <a:xfrm>
            <a:off x="381000" y="304800"/>
            <a:ext cx="8229600" cy="1143000"/>
          </a:xfrm>
          <a:prstGeom prst="rect">
            <a:avLst/>
          </a:prstGeom>
          <a:solidFill>
            <a:schemeClr val="accent1"/>
          </a:solidFill>
          <a:ln w="9525">
            <a:noFill/>
            <a:miter lim="800000"/>
            <a:headEnd/>
            <a:tailEnd/>
          </a:ln>
        </p:spPr>
        <p:txBody>
          <a:bodyPr anchor="ctr"/>
          <a:lstStyle/>
          <a:p>
            <a:pPr algn="ctr"/>
            <a:r>
              <a:rPr lang="en-US" sz="4400">
                <a:solidFill>
                  <a:schemeClr val="tx2"/>
                </a:solidFill>
              </a:rPr>
              <a:t>Themes For DBQ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274638"/>
            <a:ext cx="8534400" cy="1143000"/>
          </a:xfrm>
          <a:solidFill>
            <a:schemeClr val="folHlink"/>
          </a:solidFill>
        </p:spPr>
        <p:txBody>
          <a:bodyPr/>
          <a:lstStyle/>
          <a:p>
            <a:pPr eaLnBrk="1" hangingPunct="1"/>
            <a:r>
              <a:rPr lang="en-US" sz="4000" smtClean="0"/>
              <a:t>Franklin Delano Roosevelt; The Second Coming of the Messiah?...no</a:t>
            </a:r>
          </a:p>
        </p:txBody>
      </p:sp>
      <p:sp>
        <p:nvSpPr>
          <p:cNvPr id="59395" name="Rectangle 3"/>
          <p:cNvSpPr>
            <a:spLocks noGrp="1" noChangeArrowheads="1"/>
          </p:cNvSpPr>
          <p:nvPr>
            <p:ph type="body" idx="1"/>
          </p:nvPr>
        </p:nvSpPr>
        <p:spPr>
          <a:xfrm>
            <a:off x="0" y="1600200"/>
            <a:ext cx="5029200" cy="5257800"/>
          </a:xfrm>
        </p:spPr>
        <p:txBody>
          <a:bodyPr/>
          <a:lstStyle/>
          <a:p>
            <a:pPr eaLnBrk="1" hangingPunct="1">
              <a:lnSpc>
                <a:spcPct val="90000"/>
              </a:lnSpc>
            </a:pPr>
            <a:r>
              <a:rPr lang="en-US" sz="2400" smtClean="0"/>
              <a:t>Election of 1932: </a:t>
            </a:r>
            <a:r>
              <a:rPr lang="en-US" sz="1800" b="1" smtClean="0"/>
              <a:t>57%-39%</a:t>
            </a:r>
          </a:p>
          <a:p>
            <a:pPr lvl="1" eaLnBrk="1" hangingPunct="1">
              <a:lnSpc>
                <a:spcPct val="90000"/>
              </a:lnSpc>
            </a:pPr>
            <a:r>
              <a:rPr lang="en-US" sz="2000" smtClean="0"/>
              <a:t>FDR; progressive N.Y. governor</a:t>
            </a:r>
          </a:p>
          <a:p>
            <a:pPr lvl="2" eaLnBrk="1" hangingPunct="1">
              <a:lnSpc>
                <a:spcPct val="90000"/>
              </a:lnSpc>
            </a:pPr>
            <a:r>
              <a:rPr lang="en-US" sz="1800" smtClean="0"/>
              <a:t>Old-age pensions</a:t>
            </a:r>
          </a:p>
          <a:p>
            <a:pPr lvl="2" eaLnBrk="1" hangingPunct="1">
              <a:lnSpc>
                <a:spcPct val="90000"/>
              </a:lnSpc>
            </a:pPr>
            <a:r>
              <a:rPr lang="en-US" sz="1800" smtClean="0"/>
              <a:t>Cheap electricity</a:t>
            </a:r>
          </a:p>
          <a:p>
            <a:pPr lvl="2" eaLnBrk="1" hangingPunct="1">
              <a:lnSpc>
                <a:spcPct val="90000"/>
              </a:lnSpc>
            </a:pPr>
            <a:r>
              <a:rPr lang="en-US" sz="1800" smtClean="0"/>
              <a:t>Relief programs</a:t>
            </a:r>
          </a:p>
          <a:p>
            <a:pPr lvl="1" eaLnBrk="1" hangingPunct="1">
              <a:lnSpc>
                <a:spcPct val="90000"/>
              </a:lnSpc>
            </a:pPr>
            <a:r>
              <a:rPr lang="en-US" sz="2000" b="1" smtClean="0"/>
              <a:t>Presidential campaign- “Nothing to fear but fear itself”</a:t>
            </a:r>
          </a:p>
          <a:p>
            <a:pPr lvl="1" eaLnBrk="1" hangingPunct="1">
              <a:lnSpc>
                <a:spcPct val="90000"/>
              </a:lnSpc>
            </a:pPr>
            <a:r>
              <a:rPr lang="en-US" sz="2000" b="1" smtClean="0"/>
              <a:t>Promised Americans, “New Deal”</a:t>
            </a:r>
          </a:p>
          <a:p>
            <a:pPr lvl="1" eaLnBrk="1" hangingPunct="1">
              <a:lnSpc>
                <a:spcPct val="90000"/>
              </a:lnSpc>
            </a:pPr>
            <a:endParaRPr lang="en-US" sz="2000" b="1" smtClean="0"/>
          </a:p>
          <a:p>
            <a:pPr lvl="2" eaLnBrk="1" hangingPunct="1">
              <a:lnSpc>
                <a:spcPct val="90000"/>
              </a:lnSpc>
            </a:pPr>
            <a:r>
              <a:rPr lang="en-US" sz="1800" smtClean="0"/>
              <a:t>Attacked concentrated wealth</a:t>
            </a:r>
          </a:p>
          <a:p>
            <a:pPr lvl="2" eaLnBrk="1" hangingPunct="1">
              <a:lnSpc>
                <a:spcPct val="90000"/>
              </a:lnSpc>
            </a:pPr>
            <a:r>
              <a:rPr lang="en-US" sz="1800" smtClean="0"/>
              <a:t>Balanced budget/gold standard</a:t>
            </a:r>
          </a:p>
          <a:p>
            <a:pPr lvl="2" eaLnBrk="1" hangingPunct="1">
              <a:lnSpc>
                <a:spcPct val="90000"/>
              </a:lnSpc>
            </a:pPr>
            <a:r>
              <a:rPr lang="en-US" sz="1800" smtClean="0"/>
              <a:t>Little specific ideas or programs</a:t>
            </a:r>
          </a:p>
          <a:p>
            <a:pPr lvl="2" eaLnBrk="1" hangingPunct="1">
              <a:lnSpc>
                <a:spcPct val="90000"/>
              </a:lnSpc>
            </a:pPr>
            <a:r>
              <a:rPr lang="en-US" sz="1800" smtClean="0"/>
              <a:t>He was </a:t>
            </a:r>
            <a:r>
              <a:rPr lang="en-US" sz="1800" b="1" smtClean="0"/>
              <a:t>not</a:t>
            </a:r>
            <a:r>
              <a:rPr lang="en-US" sz="1800" smtClean="0"/>
              <a:t> Hoover-both houses-lame duck</a:t>
            </a:r>
          </a:p>
          <a:p>
            <a:pPr lvl="2" eaLnBrk="1" hangingPunct="1">
              <a:lnSpc>
                <a:spcPct val="90000"/>
              </a:lnSpc>
              <a:buFontTx/>
              <a:buNone/>
            </a:pPr>
            <a:r>
              <a:rPr lang="en-US" sz="1800" b="1" i="1" smtClean="0"/>
              <a:t>“Vote for FDR and make it unanimous.”</a:t>
            </a:r>
          </a:p>
        </p:txBody>
      </p:sp>
      <p:pic>
        <p:nvPicPr>
          <p:cNvPr id="59396" name="Picture 5" descr="1932"/>
          <p:cNvPicPr>
            <a:picLocks noChangeAspect="1" noChangeArrowheads="1"/>
          </p:cNvPicPr>
          <p:nvPr/>
        </p:nvPicPr>
        <p:blipFill>
          <a:blip r:embed="rId2" cstate="print"/>
          <a:srcRect/>
          <a:stretch>
            <a:fillRect/>
          </a:stretch>
        </p:blipFill>
        <p:spPr bwMode="auto">
          <a:xfrm>
            <a:off x="4876800" y="1524000"/>
            <a:ext cx="4267200" cy="3048000"/>
          </a:xfrm>
          <a:prstGeom prst="rect">
            <a:avLst/>
          </a:prstGeom>
          <a:noFill/>
          <a:ln w="9525">
            <a:noFill/>
            <a:miter lim="800000"/>
            <a:headEnd/>
            <a:tailEnd/>
          </a:ln>
        </p:spPr>
      </p:pic>
      <p:pic>
        <p:nvPicPr>
          <p:cNvPr id="59397" name="Picture 7" descr="1920-3"/>
          <p:cNvPicPr>
            <a:picLocks noChangeAspect="1" noChangeArrowheads="1"/>
          </p:cNvPicPr>
          <p:nvPr/>
        </p:nvPicPr>
        <p:blipFill>
          <a:blip r:embed="rId3" cstate="print"/>
          <a:srcRect/>
          <a:stretch>
            <a:fillRect/>
          </a:stretch>
        </p:blipFill>
        <p:spPr bwMode="auto">
          <a:xfrm>
            <a:off x="5943600" y="4675188"/>
            <a:ext cx="2209800" cy="2182812"/>
          </a:xfrm>
          <a:prstGeom prst="rect">
            <a:avLst/>
          </a:prstGeom>
          <a:noFill/>
          <a:ln w="9525">
            <a:noFill/>
            <a:miter lim="800000"/>
            <a:headEnd/>
            <a:tailEnd/>
          </a:ln>
        </p:spPr>
      </p:pic>
      <p:sp>
        <p:nvSpPr>
          <p:cNvPr id="59398" name="Text Box 8">
            <a:hlinkClick r:id="rId4"/>
          </p:cNvPr>
          <p:cNvSpPr txBox="1">
            <a:spLocks noChangeArrowheads="1"/>
          </p:cNvSpPr>
          <p:nvPr/>
        </p:nvSpPr>
        <p:spPr bwMode="auto">
          <a:xfrm>
            <a:off x="381000" y="6553200"/>
            <a:ext cx="4854575" cy="304800"/>
          </a:xfrm>
          <a:prstGeom prst="rect">
            <a:avLst/>
          </a:prstGeom>
          <a:noFill/>
          <a:ln w="9525">
            <a:noFill/>
            <a:miter lim="800000"/>
            <a:headEnd/>
            <a:tailEnd/>
          </a:ln>
        </p:spPr>
        <p:txBody>
          <a:bodyPr>
            <a:spAutoFit/>
          </a:bodyPr>
          <a:lstStyle/>
          <a:p>
            <a:pPr>
              <a:spcBef>
                <a:spcPct val="50000"/>
              </a:spcBef>
            </a:pPr>
            <a:r>
              <a:rPr lang="en-US" sz="1400"/>
              <a:t>http://www.youtube.com/watch?v=oblTN1ojsAA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67000" y="533400"/>
            <a:ext cx="2133600" cy="1249363"/>
          </a:xfrm>
          <a:solidFill>
            <a:schemeClr val="folHlink"/>
          </a:solidFill>
        </p:spPr>
        <p:txBody>
          <a:bodyPr/>
          <a:lstStyle/>
          <a:p>
            <a:pPr eaLnBrk="1" hangingPunct="1"/>
            <a:r>
              <a:rPr lang="en-US" sz="4800" smtClean="0"/>
              <a:t>FDR</a:t>
            </a:r>
          </a:p>
        </p:txBody>
      </p:sp>
      <p:sp>
        <p:nvSpPr>
          <p:cNvPr id="60419" name="Rectangle 3"/>
          <p:cNvSpPr>
            <a:spLocks noGrp="1" noChangeArrowheads="1"/>
          </p:cNvSpPr>
          <p:nvPr>
            <p:ph type="body" idx="1"/>
          </p:nvPr>
        </p:nvSpPr>
        <p:spPr>
          <a:xfrm>
            <a:off x="0" y="2057400"/>
            <a:ext cx="5486400" cy="4800600"/>
          </a:xfrm>
        </p:spPr>
        <p:txBody>
          <a:bodyPr/>
          <a:lstStyle/>
          <a:p>
            <a:pPr eaLnBrk="1" hangingPunct="1">
              <a:lnSpc>
                <a:spcPct val="80000"/>
              </a:lnSpc>
            </a:pPr>
            <a:r>
              <a:rPr lang="en-US" sz="2400" smtClean="0"/>
              <a:t>FDR D for Democrat and  C for Christian, Wilsonian in foreign affairs</a:t>
            </a:r>
          </a:p>
          <a:p>
            <a:pPr eaLnBrk="1" hangingPunct="1">
              <a:lnSpc>
                <a:spcPct val="80000"/>
              </a:lnSpc>
            </a:pPr>
            <a:r>
              <a:rPr lang="en-US" sz="2400" smtClean="0"/>
              <a:t>Gentleman, well liked popular, charming, used radio in fireside chats, pragmatic politician</a:t>
            </a:r>
          </a:p>
          <a:p>
            <a:pPr eaLnBrk="1" hangingPunct="1">
              <a:lnSpc>
                <a:spcPct val="80000"/>
              </a:lnSpc>
            </a:pPr>
            <a:r>
              <a:rPr lang="en-US" sz="2400" smtClean="0"/>
              <a:t>FDR believed initially that he would be able to work with the business community to cooperatively solve the nation’s problems.</a:t>
            </a:r>
          </a:p>
          <a:p>
            <a:pPr eaLnBrk="1" hangingPunct="1">
              <a:lnSpc>
                <a:spcPct val="80000"/>
              </a:lnSpc>
            </a:pPr>
            <a:r>
              <a:rPr lang="en-US" sz="2400" smtClean="0"/>
              <a:t>FDR believed that the capitalistic system was sound, it simply needed the refinement of a “welfare state.”</a:t>
            </a:r>
          </a:p>
          <a:p>
            <a:pPr eaLnBrk="1" hangingPunct="1">
              <a:lnSpc>
                <a:spcPct val="80000"/>
              </a:lnSpc>
            </a:pPr>
            <a:r>
              <a:rPr lang="en-US" sz="2400" smtClean="0"/>
              <a:t>FDR was seeking to supplement the system with a sense of economic justice.</a:t>
            </a:r>
          </a:p>
        </p:txBody>
      </p:sp>
      <p:pic>
        <p:nvPicPr>
          <p:cNvPr id="60420" name="Picture 5" descr="fdr"/>
          <p:cNvPicPr>
            <a:picLocks noChangeAspect="1" noChangeArrowheads="1"/>
          </p:cNvPicPr>
          <p:nvPr/>
        </p:nvPicPr>
        <p:blipFill>
          <a:blip r:embed="rId2" cstate="print"/>
          <a:srcRect/>
          <a:stretch>
            <a:fillRect/>
          </a:stretch>
        </p:blipFill>
        <p:spPr bwMode="auto">
          <a:xfrm>
            <a:off x="5410200" y="0"/>
            <a:ext cx="3505200" cy="2889250"/>
          </a:xfrm>
          <a:prstGeom prst="rect">
            <a:avLst/>
          </a:prstGeom>
          <a:noFill/>
          <a:ln w="9525">
            <a:noFill/>
            <a:miter lim="800000"/>
            <a:headEnd/>
            <a:tailEnd/>
          </a:ln>
        </p:spPr>
      </p:pic>
      <p:pic>
        <p:nvPicPr>
          <p:cNvPr id="60421" name="Picture 7" descr="fdr300"/>
          <p:cNvPicPr>
            <a:picLocks noChangeAspect="1" noChangeArrowheads="1"/>
          </p:cNvPicPr>
          <p:nvPr/>
        </p:nvPicPr>
        <p:blipFill>
          <a:blip r:embed="rId3" cstate="print"/>
          <a:srcRect/>
          <a:stretch>
            <a:fillRect/>
          </a:stretch>
        </p:blipFill>
        <p:spPr bwMode="auto">
          <a:xfrm>
            <a:off x="5638800" y="3021013"/>
            <a:ext cx="2794000" cy="3836987"/>
          </a:xfrm>
          <a:prstGeom prst="rect">
            <a:avLst/>
          </a:prstGeom>
          <a:noFill/>
          <a:ln w="9525">
            <a:noFill/>
            <a:miter lim="800000"/>
            <a:headEnd/>
            <a:tailEnd/>
          </a:ln>
        </p:spPr>
      </p:pic>
      <p:pic>
        <p:nvPicPr>
          <p:cNvPr id="60422" name="Picture 9" descr="1133"/>
          <p:cNvPicPr>
            <a:picLocks noChangeAspect="1" noChangeArrowheads="1"/>
          </p:cNvPicPr>
          <p:nvPr/>
        </p:nvPicPr>
        <p:blipFill>
          <a:blip r:embed="rId4" cstate="print"/>
          <a:srcRect/>
          <a:stretch>
            <a:fillRect/>
          </a:stretch>
        </p:blipFill>
        <p:spPr bwMode="auto">
          <a:xfrm>
            <a:off x="0" y="0"/>
            <a:ext cx="16065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71600" y="0"/>
            <a:ext cx="7162800" cy="1143000"/>
          </a:xfrm>
          <a:solidFill>
            <a:schemeClr val="folHlink"/>
          </a:solidFill>
        </p:spPr>
        <p:txBody>
          <a:bodyPr/>
          <a:lstStyle/>
          <a:p>
            <a:pPr eaLnBrk="1" hangingPunct="1"/>
            <a:r>
              <a:rPr lang="en-US" smtClean="0"/>
              <a:t>Overview of the New Deal</a:t>
            </a:r>
          </a:p>
        </p:txBody>
      </p:sp>
      <p:sp>
        <p:nvSpPr>
          <p:cNvPr id="61443" name="Rectangle 3"/>
          <p:cNvSpPr>
            <a:spLocks noGrp="1" noChangeArrowheads="1"/>
          </p:cNvSpPr>
          <p:nvPr>
            <p:ph type="body" idx="1"/>
          </p:nvPr>
        </p:nvSpPr>
        <p:spPr>
          <a:xfrm>
            <a:off x="0" y="1143000"/>
            <a:ext cx="8229600" cy="4525963"/>
          </a:xfrm>
        </p:spPr>
        <p:txBody>
          <a:bodyPr/>
          <a:lstStyle/>
          <a:p>
            <a:pPr eaLnBrk="1" hangingPunct="1">
              <a:lnSpc>
                <a:spcPct val="90000"/>
              </a:lnSpc>
            </a:pPr>
            <a:r>
              <a:rPr lang="en-US" dirty="0" smtClean="0"/>
              <a:t>Three phases</a:t>
            </a:r>
          </a:p>
          <a:p>
            <a:pPr lvl="1" eaLnBrk="1" hangingPunct="1">
              <a:lnSpc>
                <a:spcPct val="90000"/>
              </a:lnSpc>
            </a:pPr>
            <a:r>
              <a:rPr lang="en-US" dirty="0" smtClean="0"/>
              <a:t>1933-1935; </a:t>
            </a:r>
            <a:r>
              <a:rPr lang="en-US" dirty="0" smtClean="0">
                <a:solidFill>
                  <a:schemeClr val="accent2"/>
                </a:solidFill>
              </a:rPr>
              <a:t>Relief/</a:t>
            </a:r>
            <a:r>
              <a:rPr lang="en-US" dirty="0" smtClean="0"/>
              <a:t>some Recovery</a:t>
            </a:r>
          </a:p>
          <a:p>
            <a:pPr lvl="2" eaLnBrk="1" hangingPunct="1">
              <a:lnSpc>
                <a:spcPct val="90000"/>
              </a:lnSpc>
            </a:pPr>
            <a:r>
              <a:rPr lang="en-US" dirty="0" smtClean="0"/>
              <a:t>Direct relief</a:t>
            </a:r>
          </a:p>
          <a:p>
            <a:pPr lvl="2" eaLnBrk="1" hangingPunct="1">
              <a:lnSpc>
                <a:spcPct val="90000"/>
              </a:lnSpc>
            </a:pPr>
            <a:r>
              <a:rPr lang="en-US" dirty="0" smtClean="0"/>
              <a:t>Aid to businesses, farmers, working folks</a:t>
            </a:r>
          </a:p>
          <a:p>
            <a:pPr lvl="2" eaLnBrk="1" hangingPunct="1">
              <a:lnSpc>
                <a:spcPct val="90000"/>
              </a:lnSpc>
            </a:pPr>
            <a:r>
              <a:rPr lang="en-US" dirty="0" smtClean="0"/>
              <a:t>Massive government spending/economic planning</a:t>
            </a:r>
          </a:p>
          <a:p>
            <a:pPr lvl="1" eaLnBrk="1" hangingPunct="1">
              <a:lnSpc>
                <a:spcPct val="90000"/>
              </a:lnSpc>
            </a:pPr>
            <a:r>
              <a:rPr lang="en-US" dirty="0" smtClean="0"/>
              <a:t>1935 and 1936; </a:t>
            </a:r>
            <a:r>
              <a:rPr lang="en-US" dirty="0" smtClean="0">
                <a:solidFill>
                  <a:schemeClr val="accent2"/>
                </a:solidFill>
              </a:rPr>
              <a:t>Recovery</a:t>
            </a:r>
            <a:r>
              <a:rPr lang="en-US" dirty="0" smtClean="0"/>
              <a:t>/some reform</a:t>
            </a:r>
          </a:p>
          <a:p>
            <a:pPr lvl="2" eaLnBrk="1" hangingPunct="1">
              <a:lnSpc>
                <a:spcPct val="90000"/>
              </a:lnSpc>
            </a:pPr>
            <a:r>
              <a:rPr lang="en-US" dirty="0" smtClean="0"/>
              <a:t>Public works programs</a:t>
            </a:r>
          </a:p>
          <a:p>
            <a:pPr lvl="2" eaLnBrk="1" hangingPunct="1">
              <a:lnSpc>
                <a:spcPct val="90000"/>
              </a:lnSpc>
            </a:pPr>
            <a:r>
              <a:rPr lang="en-US" dirty="0" smtClean="0"/>
              <a:t>Social Security</a:t>
            </a:r>
          </a:p>
          <a:p>
            <a:pPr lvl="1" eaLnBrk="1" hangingPunct="1">
              <a:lnSpc>
                <a:spcPct val="90000"/>
              </a:lnSpc>
            </a:pPr>
            <a:r>
              <a:rPr lang="en-US" dirty="0" smtClean="0"/>
              <a:t>1937 and 1938; </a:t>
            </a:r>
            <a:r>
              <a:rPr lang="en-US" dirty="0" smtClean="0">
                <a:solidFill>
                  <a:schemeClr val="accent2"/>
                </a:solidFill>
              </a:rPr>
              <a:t>Reform</a:t>
            </a:r>
          </a:p>
          <a:p>
            <a:pPr lvl="2" eaLnBrk="1" hangingPunct="1">
              <a:lnSpc>
                <a:spcPct val="90000"/>
              </a:lnSpc>
            </a:pPr>
            <a:r>
              <a:rPr lang="en-US" dirty="0" smtClean="0"/>
              <a:t>Long-term measures</a:t>
            </a:r>
          </a:p>
          <a:p>
            <a:pPr lvl="2" eaLnBrk="1" hangingPunct="1">
              <a:lnSpc>
                <a:spcPct val="90000"/>
              </a:lnSpc>
            </a:pPr>
            <a:endParaRPr lang="en-US" dirty="0" smtClean="0"/>
          </a:p>
          <a:p>
            <a:pPr lvl="2" eaLnBrk="1" hangingPunct="1">
              <a:lnSpc>
                <a:spcPct val="90000"/>
              </a:lnSpc>
            </a:pPr>
            <a:endParaRPr lang="en-US" dirty="0" smtClean="0"/>
          </a:p>
          <a:p>
            <a:pPr lvl="2" eaLnBrk="1" hangingPunct="1">
              <a:lnSpc>
                <a:spcPct val="90000"/>
              </a:lnSpc>
            </a:pPr>
            <a:endParaRPr lang="en-US" dirty="0" smtClean="0"/>
          </a:p>
        </p:txBody>
      </p:sp>
      <p:pic>
        <p:nvPicPr>
          <p:cNvPr id="61444" name="Picture 5" descr="group"/>
          <p:cNvPicPr>
            <a:picLocks noChangeAspect="1" noChangeArrowheads="1"/>
          </p:cNvPicPr>
          <p:nvPr/>
        </p:nvPicPr>
        <p:blipFill>
          <a:blip r:embed="rId3" cstate="print"/>
          <a:srcRect/>
          <a:stretch>
            <a:fillRect/>
          </a:stretch>
        </p:blipFill>
        <p:spPr bwMode="auto">
          <a:xfrm>
            <a:off x="5105400" y="3752850"/>
            <a:ext cx="3886200"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5943600" cy="1143000"/>
          </a:xfrm>
          <a:solidFill>
            <a:schemeClr val="folHlink"/>
          </a:solidFill>
        </p:spPr>
        <p:txBody>
          <a:bodyPr/>
          <a:lstStyle/>
          <a:p>
            <a:pPr eaLnBrk="1" hangingPunct="1"/>
            <a:r>
              <a:rPr lang="en-US" sz="4000" smtClean="0"/>
              <a:t>FDR; the 1932 election and his “Brain Trust”</a:t>
            </a:r>
          </a:p>
        </p:txBody>
      </p:sp>
      <p:sp>
        <p:nvSpPr>
          <p:cNvPr id="62467" name="Rectangle 3"/>
          <p:cNvSpPr>
            <a:spLocks noGrp="1" noChangeArrowheads="1"/>
          </p:cNvSpPr>
          <p:nvPr>
            <p:ph type="body" idx="1"/>
          </p:nvPr>
        </p:nvSpPr>
        <p:spPr>
          <a:xfrm>
            <a:off x="0" y="1295400"/>
            <a:ext cx="5867400" cy="5257800"/>
          </a:xfrm>
        </p:spPr>
        <p:txBody>
          <a:bodyPr/>
          <a:lstStyle/>
          <a:p>
            <a:pPr eaLnBrk="1" hangingPunct="1">
              <a:lnSpc>
                <a:spcPct val="90000"/>
              </a:lnSpc>
            </a:pPr>
            <a:r>
              <a:rPr lang="en-US" sz="2400" smtClean="0"/>
              <a:t>FDR offered very few specifics during his campaign as what he would do to solve the nation’s economic situation. Hence New Deal was vague (from Cousin’s square deal)</a:t>
            </a:r>
          </a:p>
          <a:p>
            <a:pPr eaLnBrk="1" hangingPunct="1">
              <a:lnSpc>
                <a:spcPct val="90000"/>
              </a:lnSpc>
            </a:pPr>
            <a:r>
              <a:rPr lang="en-US" sz="2400" smtClean="0"/>
              <a:t>FDR assembled some of the brightest minds of the nation to serve in his official Cabinet and his inner-circle of advisors- Frances Perkins, Harry Hopkins, Harold Ickes.</a:t>
            </a:r>
          </a:p>
          <a:p>
            <a:pPr eaLnBrk="1" hangingPunct="1">
              <a:lnSpc>
                <a:spcPct val="90000"/>
              </a:lnSpc>
            </a:pPr>
            <a:r>
              <a:rPr lang="en-US" sz="2400" smtClean="0"/>
              <a:t>“Try something, try anything.  If it doesn’t work, then by God, try something else.”  But for the nation’s sake, just try anything. Alphabet Soup</a:t>
            </a:r>
          </a:p>
          <a:p>
            <a:pPr eaLnBrk="1" hangingPunct="1">
              <a:lnSpc>
                <a:spcPct val="90000"/>
              </a:lnSpc>
            </a:pPr>
            <a:r>
              <a:rPr lang="en-US" sz="2400" smtClean="0"/>
              <a:t>New style of leadership, first time president introduced legislative action.</a:t>
            </a:r>
          </a:p>
        </p:txBody>
      </p:sp>
      <p:pic>
        <p:nvPicPr>
          <p:cNvPr id="62468" name="Picture 5" descr="image?id=78319"/>
          <p:cNvPicPr>
            <a:picLocks noChangeAspect="1" noChangeArrowheads="1"/>
          </p:cNvPicPr>
          <p:nvPr/>
        </p:nvPicPr>
        <p:blipFill>
          <a:blip r:embed="rId2" cstate="print"/>
          <a:srcRect/>
          <a:stretch>
            <a:fillRect/>
          </a:stretch>
        </p:blipFill>
        <p:spPr bwMode="auto">
          <a:xfrm>
            <a:off x="6324600" y="0"/>
            <a:ext cx="2590800" cy="2590800"/>
          </a:xfrm>
          <a:prstGeom prst="rect">
            <a:avLst/>
          </a:prstGeom>
          <a:noFill/>
          <a:ln w="9525">
            <a:noFill/>
            <a:miter lim="800000"/>
            <a:headEnd/>
            <a:tailEnd/>
          </a:ln>
        </p:spPr>
      </p:pic>
      <p:pic>
        <p:nvPicPr>
          <p:cNvPr id="62469" name="Picture 7" descr="33031101"/>
          <p:cNvPicPr>
            <a:picLocks noChangeAspect="1" noChangeArrowheads="1"/>
          </p:cNvPicPr>
          <p:nvPr/>
        </p:nvPicPr>
        <p:blipFill>
          <a:blip r:embed="rId3" cstate="print"/>
          <a:srcRect/>
          <a:stretch>
            <a:fillRect/>
          </a:stretch>
        </p:blipFill>
        <p:spPr bwMode="auto">
          <a:xfrm>
            <a:off x="5600700" y="2667000"/>
            <a:ext cx="3543300"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438400" y="152400"/>
            <a:ext cx="6248400" cy="715963"/>
          </a:xfrm>
          <a:solidFill>
            <a:schemeClr val="folHlink"/>
          </a:solidFill>
        </p:spPr>
        <p:txBody>
          <a:bodyPr/>
          <a:lstStyle/>
          <a:p>
            <a:pPr eaLnBrk="1" hangingPunct="1"/>
            <a:r>
              <a:rPr lang="en-US" smtClean="0"/>
              <a:t>The First Hundred Days</a:t>
            </a:r>
          </a:p>
        </p:txBody>
      </p:sp>
      <p:sp>
        <p:nvSpPr>
          <p:cNvPr id="63491" name="Rectangle 3"/>
          <p:cNvSpPr>
            <a:spLocks noGrp="1" noChangeArrowheads="1"/>
          </p:cNvSpPr>
          <p:nvPr>
            <p:ph type="body" idx="1"/>
          </p:nvPr>
        </p:nvSpPr>
        <p:spPr>
          <a:xfrm>
            <a:off x="0" y="1066800"/>
            <a:ext cx="5257800" cy="5791200"/>
          </a:xfrm>
        </p:spPr>
        <p:txBody>
          <a:bodyPr/>
          <a:lstStyle/>
          <a:p>
            <a:pPr eaLnBrk="1" hangingPunct="1">
              <a:lnSpc>
                <a:spcPct val="90000"/>
              </a:lnSpc>
            </a:pPr>
            <a:r>
              <a:rPr lang="en-US" sz="2400" b="1" smtClean="0"/>
              <a:t>Bank Holiday-</a:t>
            </a:r>
            <a:r>
              <a:rPr lang="en-US" sz="2400" smtClean="0"/>
              <a:t> Close All Banks- stop bank “run-ons.” Part of Emergency Banking Act-1933   </a:t>
            </a:r>
            <a:r>
              <a:rPr lang="en-US" sz="2400" b="1" smtClean="0">
                <a:solidFill>
                  <a:srgbClr val="FFC000"/>
                </a:solidFill>
              </a:rPr>
              <a:t>Off Gold Standard</a:t>
            </a:r>
          </a:p>
          <a:p>
            <a:pPr eaLnBrk="1" hangingPunct="1">
              <a:lnSpc>
                <a:spcPct val="90000"/>
              </a:lnSpc>
            </a:pPr>
            <a:r>
              <a:rPr lang="en-US" sz="2400" b="1" smtClean="0"/>
              <a:t>Glass Steagall Act</a:t>
            </a:r>
            <a:r>
              <a:rPr lang="en-US" sz="2400" smtClean="0"/>
              <a:t> </a:t>
            </a:r>
            <a:r>
              <a:rPr lang="en-US" sz="2400" b="1" smtClean="0"/>
              <a:t>1933</a:t>
            </a:r>
            <a:r>
              <a:rPr lang="en-US" sz="2400" smtClean="0"/>
              <a:t> - created banking regulations</a:t>
            </a:r>
          </a:p>
          <a:p>
            <a:pPr lvl="1" eaLnBrk="1" hangingPunct="1">
              <a:lnSpc>
                <a:spcPct val="90000"/>
              </a:lnSpc>
            </a:pPr>
            <a:r>
              <a:rPr lang="en-US" sz="2000" b="1" smtClean="0"/>
              <a:t>FDIC- $2500-$5000</a:t>
            </a:r>
          </a:p>
          <a:p>
            <a:pPr lvl="1" eaLnBrk="1" hangingPunct="1">
              <a:lnSpc>
                <a:spcPct val="90000"/>
              </a:lnSpc>
            </a:pPr>
            <a:r>
              <a:rPr lang="en-US" sz="2000" b="1" smtClean="0"/>
              <a:t>Banker Act of 1935- </a:t>
            </a:r>
            <a:r>
              <a:rPr lang="en-US" sz="2000" smtClean="0"/>
              <a:t>Fed’s, 7 member, 14years began in 1913 under Wilson</a:t>
            </a:r>
          </a:p>
          <a:p>
            <a:pPr lvl="1" eaLnBrk="1" hangingPunct="1">
              <a:lnSpc>
                <a:spcPct val="90000"/>
              </a:lnSpc>
              <a:buFontTx/>
              <a:buNone/>
            </a:pPr>
            <a:endParaRPr lang="en-US" sz="2000" b="1" smtClean="0"/>
          </a:p>
          <a:p>
            <a:pPr eaLnBrk="1" hangingPunct="1">
              <a:lnSpc>
                <a:spcPct val="90000"/>
              </a:lnSpc>
            </a:pPr>
            <a:r>
              <a:rPr lang="en-US" sz="2400" b="1" smtClean="0"/>
              <a:t>Securities Act in 1933-</a:t>
            </a:r>
            <a:r>
              <a:rPr lang="en-US" sz="2400" smtClean="0"/>
              <a:t> Stock Market regulation- </a:t>
            </a:r>
            <a:r>
              <a:rPr lang="en-US" sz="2400" b="1" smtClean="0"/>
              <a:t>SEC-1934</a:t>
            </a:r>
            <a:r>
              <a:rPr lang="en-US" sz="2400" smtClean="0"/>
              <a:t> </a:t>
            </a:r>
          </a:p>
          <a:p>
            <a:pPr lvl="1" eaLnBrk="1" hangingPunct="1">
              <a:lnSpc>
                <a:spcPct val="90000"/>
              </a:lnSpc>
            </a:pPr>
            <a:r>
              <a:rPr lang="en-US" sz="2000" smtClean="0"/>
              <a:t>Speculative/margin buying</a:t>
            </a:r>
          </a:p>
          <a:p>
            <a:pPr lvl="1" eaLnBrk="1" hangingPunct="1">
              <a:lnSpc>
                <a:spcPct val="90000"/>
              </a:lnSpc>
            </a:pPr>
            <a:r>
              <a:rPr lang="en-US" sz="2000" smtClean="0"/>
              <a:t>Legitimacy of stock transactions</a:t>
            </a:r>
          </a:p>
          <a:p>
            <a:pPr eaLnBrk="1" hangingPunct="1">
              <a:lnSpc>
                <a:spcPct val="90000"/>
              </a:lnSpc>
            </a:pPr>
            <a:r>
              <a:rPr lang="en-US" sz="2400" smtClean="0"/>
              <a:t>Repeal of Prohibition End 18</a:t>
            </a:r>
            <a:r>
              <a:rPr lang="en-US" sz="2400" baseline="30000" smtClean="0"/>
              <a:t>th</a:t>
            </a:r>
            <a:r>
              <a:rPr lang="en-US" sz="2400" smtClean="0"/>
              <a:t> push for passage of 21</a:t>
            </a:r>
            <a:r>
              <a:rPr lang="en-US" sz="2400" baseline="30000" smtClean="0"/>
              <a:t>st</a:t>
            </a:r>
            <a:r>
              <a:rPr lang="en-US" sz="2400" smtClean="0"/>
              <a:t>. </a:t>
            </a:r>
          </a:p>
        </p:txBody>
      </p:sp>
      <p:pic>
        <p:nvPicPr>
          <p:cNvPr id="63492" name="Picture 5" descr="gd17"/>
          <p:cNvPicPr>
            <a:picLocks noChangeAspect="1" noChangeArrowheads="1"/>
          </p:cNvPicPr>
          <p:nvPr/>
        </p:nvPicPr>
        <p:blipFill>
          <a:blip r:embed="rId2" cstate="print"/>
          <a:srcRect/>
          <a:stretch>
            <a:fillRect/>
          </a:stretch>
        </p:blipFill>
        <p:spPr bwMode="auto">
          <a:xfrm>
            <a:off x="4529138" y="2514600"/>
            <a:ext cx="4614862"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7010400" cy="1143000"/>
          </a:xfrm>
          <a:solidFill>
            <a:schemeClr val="folHlink"/>
          </a:solidFill>
        </p:spPr>
        <p:txBody>
          <a:bodyPr/>
          <a:lstStyle/>
          <a:p>
            <a:pPr eaLnBrk="1" hangingPunct="1"/>
            <a:r>
              <a:rPr lang="en-US" sz="4000" smtClean="0"/>
              <a:t>FDR: inflation and the money supply</a:t>
            </a:r>
          </a:p>
        </p:txBody>
      </p:sp>
      <p:sp>
        <p:nvSpPr>
          <p:cNvPr id="64515" name="Rectangle 3"/>
          <p:cNvSpPr>
            <a:spLocks noGrp="1" noChangeArrowheads="1"/>
          </p:cNvSpPr>
          <p:nvPr>
            <p:ph type="body" idx="1"/>
          </p:nvPr>
        </p:nvSpPr>
        <p:spPr>
          <a:xfrm>
            <a:off x="4800600" y="1524000"/>
            <a:ext cx="4572000" cy="5867400"/>
          </a:xfrm>
        </p:spPr>
        <p:txBody>
          <a:bodyPr/>
          <a:lstStyle/>
          <a:p>
            <a:pPr eaLnBrk="1" hangingPunct="1">
              <a:lnSpc>
                <a:spcPct val="80000"/>
              </a:lnSpc>
            </a:pPr>
            <a:r>
              <a:rPr lang="en-US" sz="2800" smtClean="0"/>
              <a:t>Congress gave FDR almost unlimited power to manipulate the value of the dollar</a:t>
            </a:r>
          </a:p>
          <a:p>
            <a:pPr lvl="1" eaLnBrk="1" hangingPunct="1">
              <a:lnSpc>
                <a:spcPct val="80000"/>
              </a:lnSpc>
            </a:pPr>
            <a:r>
              <a:rPr lang="en-US" sz="2400" smtClean="0"/>
              <a:t>Inflationary policies advocated</a:t>
            </a:r>
          </a:p>
          <a:p>
            <a:pPr lvl="1" eaLnBrk="1" hangingPunct="1">
              <a:lnSpc>
                <a:spcPct val="80000"/>
              </a:lnSpc>
            </a:pPr>
            <a:r>
              <a:rPr lang="en-US" sz="2400" smtClean="0"/>
              <a:t>Increase of the money supply- $1 Bill in notes</a:t>
            </a:r>
          </a:p>
          <a:p>
            <a:pPr lvl="1" eaLnBrk="1" hangingPunct="1">
              <a:lnSpc>
                <a:spcPct val="80000"/>
              </a:lnSpc>
            </a:pPr>
            <a:r>
              <a:rPr lang="en-US" sz="2400" smtClean="0"/>
              <a:t>Debtors, especially farmers, would see prices rise, therefore putting more money in the hands of consumers</a:t>
            </a:r>
          </a:p>
          <a:p>
            <a:pPr eaLnBrk="1" hangingPunct="1">
              <a:lnSpc>
                <a:spcPct val="80000"/>
              </a:lnSpc>
            </a:pPr>
            <a:r>
              <a:rPr lang="en-US" sz="2800" smtClean="0"/>
              <a:t>FDR removes the U.S. dollar from the </a:t>
            </a:r>
            <a:r>
              <a:rPr lang="en-US" sz="2800" b="1" smtClean="0">
                <a:solidFill>
                  <a:srgbClr val="FFC000"/>
                </a:solidFill>
              </a:rPr>
              <a:t>Gold standard</a:t>
            </a:r>
          </a:p>
        </p:txBody>
      </p:sp>
      <p:pic>
        <p:nvPicPr>
          <p:cNvPr id="64516" name="Picture 5" descr="Img19"/>
          <p:cNvPicPr>
            <a:picLocks noChangeAspect="1" noChangeArrowheads="1"/>
          </p:cNvPicPr>
          <p:nvPr/>
        </p:nvPicPr>
        <p:blipFill>
          <a:blip r:embed="rId2" cstate="print"/>
          <a:srcRect/>
          <a:stretch>
            <a:fillRect/>
          </a:stretch>
        </p:blipFill>
        <p:spPr bwMode="auto">
          <a:xfrm>
            <a:off x="0" y="1447800"/>
            <a:ext cx="2608263" cy="5410200"/>
          </a:xfrm>
          <a:prstGeom prst="rect">
            <a:avLst/>
          </a:prstGeom>
          <a:noFill/>
          <a:ln w="9525">
            <a:noFill/>
            <a:miter lim="800000"/>
            <a:headEnd/>
            <a:tailEnd/>
          </a:ln>
        </p:spPr>
      </p:pic>
      <p:pic>
        <p:nvPicPr>
          <p:cNvPr id="64517" name="Picture 6" descr="bostonbankdepressionnote"/>
          <p:cNvPicPr>
            <a:picLocks noChangeAspect="1" noChangeArrowheads="1"/>
          </p:cNvPicPr>
          <p:nvPr/>
        </p:nvPicPr>
        <p:blipFill>
          <a:blip r:embed="rId3" cstate="print"/>
          <a:srcRect/>
          <a:stretch>
            <a:fillRect/>
          </a:stretch>
        </p:blipFill>
        <p:spPr bwMode="auto">
          <a:xfrm>
            <a:off x="2743200" y="1524000"/>
            <a:ext cx="216058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9600" cy="1143000"/>
          </a:xfrm>
          <a:solidFill>
            <a:schemeClr val="folHlink"/>
          </a:solidFill>
        </p:spPr>
        <p:txBody>
          <a:bodyPr/>
          <a:lstStyle/>
          <a:p>
            <a:pPr eaLnBrk="1" hangingPunct="1"/>
            <a:r>
              <a:rPr lang="en-US" smtClean="0"/>
              <a:t>Civilian Conservation Corps</a:t>
            </a:r>
          </a:p>
        </p:txBody>
      </p:sp>
      <p:sp>
        <p:nvSpPr>
          <p:cNvPr id="65539" name="Rectangle 3"/>
          <p:cNvSpPr>
            <a:spLocks noGrp="1" noChangeArrowheads="1"/>
          </p:cNvSpPr>
          <p:nvPr>
            <p:ph type="body" idx="1"/>
          </p:nvPr>
        </p:nvSpPr>
        <p:spPr>
          <a:xfrm>
            <a:off x="4876800" y="1600200"/>
            <a:ext cx="4267200" cy="5257800"/>
          </a:xfrm>
        </p:spPr>
        <p:txBody>
          <a:bodyPr/>
          <a:lstStyle/>
          <a:p>
            <a:pPr eaLnBrk="1" hangingPunct="1">
              <a:lnSpc>
                <a:spcPct val="90000"/>
              </a:lnSpc>
            </a:pPr>
            <a:r>
              <a:rPr lang="en-US" sz="2400" smtClean="0"/>
              <a:t>Geared to employ young men on conservation projects.($25)</a:t>
            </a:r>
          </a:p>
          <a:p>
            <a:pPr lvl="1" eaLnBrk="1" hangingPunct="1">
              <a:lnSpc>
                <a:spcPct val="90000"/>
              </a:lnSpc>
            </a:pPr>
            <a:r>
              <a:rPr lang="en-US" sz="2000" smtClean="0"/>
              <a:t>Money directed toward their families</a:t>
            </a:r>
          </a:p>
          <a:p>
            <a:pPr lvl="1" eaLnBrk="1" hangingPunct="1">
              <a:lnSpc>
                <a:spcPct val="90000"/>
              </a:lnSpc>
            </a:pPr>
            <a:r>
              <a:rPr lang="en-US" sz="2000" smtClean="0"/>
              <a:t>Removed young men from the private sector job market</a:t>
            </a:r>
          </a:p>
          <a:p>
            <a:pPr lvl="1" eaLnBrk="1" hangingPunct="1">
              <a:lnSpc>
                <a:spcPct val="90000"/>
              </a:lnSpc>
            </a:pPr>
            <a:r>
              <a:rPr lang="en-US" sz="2000" smtClean="0"/>
              <a:t>Helped older workers from competition from younger workers who would work for less</a:t>
            </a:r>
          </a:p>
          <a:p>
            <a:pPr lvl="1" eaLnBrk="1" hangingPunct="1">
              <a:lnSpc>
                <a:spcPct val="90000"/>
              </a:lnSpc>
            </a:pPr>
            <a:r>
              <a:rPr lang="en-US" sz="2000" smtClean="0"/>
              <a:t>Increased consumer buying power</a:t>
            </a:r>
          </a:p>
          <a:p>
            <a:pPr lvl="1" eaLnBrk="1" hangingPunct="1">
              <a:lnSpc>
                <a:spcPct val="90000"/>
              </a:lnSpc>
            </a:pPr>
            <a:r>
              <a:rPr lang="en-US" sz="2000" smtClean="0"/>
              <a:t>Women not beneficiaries of the program</a:t>
            </a:r>
          </a:p>
        </p:txBody>
      </p:sp>
      <p:pic>
        <p:nvPicPr>
          <p:cNvPr id="65540" name="Picture 4" descr="Image of Civlian Conservation Corps seal"/>
          <p:cNvPicPr>
            <a:picLocks noChangeAspect="1" noChangeArrowheads="1"/>
          </p:cNvPicPr>
          <p:nvPr/>
        </p:nvPicPr>
        <p:blipFill>
          <a:blip r:embed="rId2" cstate="print"/>
          <a:srcRect/>
          <a:stretch>
            <a:fillRect/>
          </a:stretch>
        </p:blipFill>
        <p:spPr bwMode="auto">
          <a:xfrm>
            <a:off x="3236913" y="2895600"/>
            <a:ext cx="1944687" cy="1720850"/>
          </a:xfrm>
          <a:prstGeom prst="rect">
            <a:avLst/>
          </a:prstGeom>
          <a:noFill/>
          <a:ln w="9525">
            <a:noFill/>
            <a:miter lim="800000"/>
            <a:headEnd/>
            <a:tailEnd/>
          </a:ln>
        </p:spPr>
      </p:pic>
      <p:pic>
        <p:nvPicPr>
          <p:cNvPr id="65541" name="Picture 5" descr="Image of Civilian Conservation Corp application"/>
          <p:cNvPicPr>
            <a:picLocks noChangeAspect="1" noChangeArrowheads="1"/>
          </p:cNvPicPr>
          <p:nvPr/>
        </p:nvPicPr>
        <p:blipFill>
          <a:blip r:embed="rId3" cstate="print"/>
          <a:srcRect/>
          <a:stretch>
            <a:fillRect/>
          </a:stretch>
        </p:blipFill>
        <p:spPr bwMode="auto">
          <a:xfrm>
            <a:off x="0" y="1828800"/>
            <a:ext cx="32861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543800" y="2438400"/>
            <a:ext cx="1371600" cy="1295400"/>
          </a:xfrm>
          <a:solidFill>
            <a:schemeClr val="folHlink"/>
          </a:solidFill>
        </p:spPr>
        <p:txBody>
          <a:bodyPr/>
          <a:lstStyle/>
          <a:p>
            <a:pPr eaLnBrk="1" hangingPunct="1"/>
            <a:r>
              <a:rPr lang="en-US" sz="1400" smtClean="0"/>
              <a:t>Civilian Conservation Corps</a:t>
            </a:r>
          </a:p>
        </p:txBody>
      </p:sp>
      <p:pic>
        <p:nvPicPr>
          <p:cNvPr id="66563" name="Picture 3" descr="Image:Ccc-mi.gif"/>
          <p:cNvPicPr>
            <a:picLocks noGrp="1" noChangeAspect="1" noChangeArrowheads="1"/>
          </p:cNvPicPr>
          <p:nvPr>
            <p:ph idx="1"/>
          </p:nvPr>
        </p:nvPicPr>
        <p:blipFill>
          <a:blip r:embed="rId2" cstate="print"/>
          <a:srcRect/>
          <a:stretch>
            <a:fillRect/>
          </a:stretch>
        </p:blipFill>
        <p:spPr>
          <a:xfrm>
            <a:off x="0" y="0"/>
            <a:ext cx="7391400" cy="68834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chemeClr val="accent1"/>
          </a:solidFill>
        </p:spPr>
        <p:txBody>
          <a:bodyPr/>
          <a:lstStyle/>
          <a:p>
            <a:pPr eaLnBrk="1" hangingPunct="1"/>
            <a:r>
              <a:rPr lang="en-US" sz="4000" dirty="0" smtClean="0"/>
              <a:t>Signs that there was a depression</a:t>
            </a:r>
          </a:p>
        </p:txBody>
      </p:sp>
      <p:sp>
        <p:nvSpPr>
          <p:cNvPr id="8195" name="Rectangle 3"/>
          <p:cNvSpPr>
            <a:spLocks noGrp="1" noChangeArrowheads="1"/>
          </p:cNvSpPr>
          <p:nvPr>
            <p:ph type="body" idx="1"/>
          </p:nvPr>
        </p:nvSpPr>
        <p:spPr>
          <a:xfrm>
            <a:off x="228600" y="1371600"/>
            <a:ext cx="4343400" cy="5257800"/>
          </a:xfrm>
        </p:spPr>
        <p:txBody>
          <a:bodyPr/>
          <a:lstStyle/>
          <a:p>
            <a:pPr eaLnBrk="1" hangingPunct="1">
              <a:lnSpc>
                <a:spcPct val="90000"/>
              </a:lnSpc>
            </a:pPr>
            <a:r>
              <a:rPr lang="en-US" sz="2800" dirty="0" smtClean="0"/>
              <a:t>9000 banks close or go bankrupt</a:t>
            </a:r>
          </a:p>
          <a:p>
            <a:pPr eaLnBrk="1" hangingPunct="1">
              <a:lnSpc>
                <a:spcPct val="90000"/>
              </a:lnSpc>
            </a:pPr>
            <a:r>
              <a:rPr lang="en-US" sz="2800" dirty="0" smtClean="0"/>
              <a:t>9 million accounts lost</a:t>
            </a:r>
          </a:p>
          <a:p>
            <a:pPr eaLnBrk="1" hangingPunct="1">
              <a:lnSpc>
                <a:spcPct val="90000"/>
              </a:lnSpc>
            </a:pPr>
            <a:r>
              <a:rPr lang="en-US" sz="2800" dirty="0" smtClean="0"/>
              <a:t>Tight money supply by a 1/3</a:t>
            </a:r>
          </a:p>
          <a:p>
            <a:pPr eaLnBrk="1" hangingPunct="1">
              <a:lnSpc>
                <a:spcPct val="90000"/>
              </a:lnSpc>
            </a:pPr>
            <a:r>
              <a:rPr lang="en-US" sz="2800" dirty="0" smtClean="0"/>
              <a:t>1931  Interests rates raised…YIKES!</a:t>
            </a:r>
          </a:p>
          <a:p>
            <a:pPr eaLnBrk="1" hangingPunct="1">
              <a:lnSpc>
                <a:spcPct val="90000"/>
              </a:lnSpc>
            </a:pPr>
            <a:r>
              <a:rPr lang="en-US" sz="2800" dirty="0" smtClean="0"/>
              <a:t>1932 25% -13 million unemployment. mostly single income families.</a:t>
            </a:r>
          </a:p>
          <a:p>
            <a:pPr eaLnBrk="1" hangingPunct="1">
              <a:lnSpc>
                <a:spcPct val="90000"/>
              </a:lnSpc>
            </a:pPr>
            <a:r>
              <a:rPr lang="en-US" sz="2800" dirty="0" smtClean="0"/>
              <a:t>Total wages down 12 bill to 7 bill 1929-1932</a:t>
            </a:r>
          </a:p>
          <a:p>
            <a:pPr eaLnBrk="1" hangingPunct="1">
              <a:lnSpc>
                <a:spcPct val="90000"/>
              </a:lnSpc>
            </a:pPr>
            <a:endParaRPr lang="en-US" sz="2800" dirty="0" smtClean="0"/>
          </a:p>
        </p:txBody>
      </p:sp>
      <p:pic>
        <p:nvPicPr>
          <p:cNvPr id="8196" name="Picture 7" descr="souplineunempleyed"/>
          <p:cNvPicPr>
            <a:picLocks noChangeAspect="1" noChangeArrowheads="1"/>
          </p:cNvPicPr>
          <p:nvPr/>
        </p:nvPicPr>
        <p:blipFill>
          <a:blip r:embed="rId2" cstate="print"/>
          <a:srcRect/>
          <a:stretch>
            <a:fillRect/>
          </a:stretch>
        </p:blipFill>
        <p:spPr bwMode="auto">
          <a:xfrm>
            <a:off x="4800600" y="1447800"/>
            <a:ext cx="4343400" cy="3119438"/>
          </a:xfrm>
          <a:prstGeom prst="rect">
            <a:avLst/>
          </a:prstGeom>
          <a:noFill/>
          <a:ln w="9525">
            <a:noFill/>
            <a:miter lim="800000"/>
            <a:headEnd/>
            <a:tailEnd/>
          </a:ln>
        </p:spPr>
      </p:pic>
      <p:pic>
        <p:nvPicPr>
          <p:cNvPr id="8197" name="Picture 9" descr="banks"/>
          <p:cNvPicPr>
            <a:picLocks noChangeAspect="1" noChangeArrowheads="1"/>
          </p:cNvPicPr>
          <p:nvPr/>
        </p:nvPicPr>
        <p:blipFill>
          <a:blip r:embed="rId3" cstate="print"/>
          <a:srcRect/>
          <a:stretch>
            <a:fillRect/>
          </a:stretch>
        </p:blipFill>
        <p:spPr bwMode="auto">
          <a:xfrm>
            <a:off x="4638675" y="4114800"/>
            <a:ext cx="45053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0"/>
            <a:ext cx="5410200" cy="914400"/>
          </a:xfrm>
          <a:solidFill>
            <a:schemeClr val="folHlink"/>
          </a:solidFill>
        </p:spPr>
        <p:txBody>
          <a:bodyPr/>
          <a:lstStyle/>
          <a:p>
            <a:pPr eaLnBrk="1" hangingPunct="1"/>
            <a:r>
              <a:rPr lang="en-US" smtClean="0"/>
              <a:t>Relief Measures</a:t>
            </a:r>
          </a:p>
        </p:txBody>
      </p:sp>
      <p:sp>
        <p:nvSpPr>
          <p:cNvPr id="67587" name="Rectangle 3"/>
          <p:cNvSpPr>
            <a:spLocks noGrp="1" noChangeArrowheads="1"/>
          </p:cNvSpPr>
          <p:nvPr>
            <p:ph type="body" idx="1"/>
          </p:nvPr>
        </p:nvSpPr>
        <p:spPr>
          <a:xfrm>
            <a:off x="4800600" y="990600"/>
            <a:ext cx="4343400" cy="5867400"/>
          </a:xfrm>
        </p:spPr>
        <p:txBody>
          <a:bodyPr/>
          <a:lstStyle/>
          <a:p>
            <a:pPr eaLnBrk="1" hangingPunct="1">
              <a:lnSpc>
                <a:spcPct val="80000"/>
              </a:lnSpc>
            </a:pPr>
            <a:r>
              <a:rPr lang="en-US" sz="2400" b="1" smtClean="0"/>
              <a:t>Federal Emergency Relief Administration(1933-1935)</a:t>
            </a:r>
          </a:p>
          <a:p>
            <a:pPr lvl="1" eaLnBrk="1" hangingPunct="1">
              <a:lnSpc>
                <a:spcPct val="80000"/>
              </a:lnSpc>
            </a:pPr>
            <a:r>
              <a:rPr lang="en-US" sz="2000" smtClean="0"/>
              <a:t>Direct grants to cities and states to provide direct relief to the unemployed</a:t>
            </a:r>
          </a:p>
          <a:p>
            <a:pPr eaLnBrk="1" hangingPunct="1">
              <a:lnSpc>
                <a:spcPct val="80000"/>
              </a:lnSpc>
            </a:pPr>
            <a:r>
              <a:rPr lang="en-US" sz="2400" b="1" smtClean="0"/>
              <a:t>Home Owners Lending Corporation-(HOLC)</a:t>
            </a:r>
          </a:p>
          <a:p>
            <a:pPr lvl="1" eaLnBrk="1" hangingPunct="1">
              <a:lnSpc>
                <a:spcPct val="80000"/>
              </a:lnSpc>
            </a:pPr>
            <a:r>
              <a:rPr lang="en-US" sz="2000" b="1" smtClean="0"/>
              <a:t>1 mill homes- FHA</a:t>
            </a:r>
          </a:p>
          <a:p>
            <a:pPr eaLnBrk="1" hangingPunct="1">
              <a:lnSpc>
                <a:spcPct val="80000"/>
              </a:lnSpc>
            </a:pPr>
            <a:r>
              <a:rPr lang="en-US" sz="2400" b="1" smtClean="0"/>
              <a:t>Civil Works Administration (CWA); 33-34</a:t>
            </a:r>
          </a:p>
          <a:p>
            <a:pPr lvl="1" eaLnBrk="1" hangingPunct="1">
              <a:lnSpc>
                <a:spcPct val="80000"/>
              </a:lnSpc>
            </a:pPr>
            <a:r>
              <a:rPr lang="en-US" sz="2000" smtClean="0"/>
              <a:t>Employed folks to build public works projects</a:t>
            </a:r>
          </a:p>
          <a:p>
            <a:pPr lvl="2" eaLnBrk="1" hangingPunct="1">
              <a:lnSpc>
                <a:spcPct val="80000"/>
              </a:lnSpc>
            </a:pPr>
            <a:r>
              <a:rPr lang="en-US" sz="1800" smtClean="0"/>
              <a:t>Schools, roads, bridges, airports, teachers for rural areas- Transformed to WPA</a:t>
            </a:r>
          </a:p>
          <a:p>
            <a:pPr lvl="1" eaLnBrk="1" hangingPunct="1">
              <a:lnSpc>
                <a:spcPct val="80000"/>
              </a:lnSpc>
            </a:pPr>
            <a:r>
              <a:rPr lang="en-US" sz="2000" b="1" smtClean="0"/>
              <a:t>Pump priming-</a:t>
            </a:r>
            <a:r>
              <a:rPr lang="en-US" sz="2000" b="1" u="sng" smtClean="0"/>
              <a:t>John Keynes</a:t>
            </a:r>
          </a:p>
          <a:p>
            <a:pPr lvl="2" eaLnBrk="1" hangingPunct="1">
              <a:lnSpc>
                <a:spcPct val="80000"/>
              </a:lnSpc>
            </a:pPr>
            <a:r>
              <a:rPr lang="en-US" sz="1800" smtClean="0"/>
              <a:t>Demand side economics</a:t>
            </a:r>
          </a:p>
          <a:p>
            <a:pPr lvl="2" eaLnBrk="1" hangingPunct="1">
              <a:lnSpc>
                <a:spcPct val="80000"/>
              </a:lnSpc>
            </a:pPr>
            <a:r>
              <a:rPr lang="en-US" sz="1800" smtClean="0"/>
              <a:t>Stimulating consumer buying power</a:t>
            </a:r>
          </a:p>
        </p:txBody>
      </p:sp>
      <p:pic>
        <p:nvPicPr>
          <p:cNvPr id="67588" name="Picture 4" descr="ph_series_918"/>
          <p:cNvPicPr>
            <a:picLocks noChangeAspect="1" noChangeArrowheads="1"/>
          </p:cNvPicPr>
          <p:nvPr/>
        </p:nvPicPr>
        <p:blipFill>
          <a:blip r:embed="rId2" cstate="print"/>
          <a:srcRect/>
          <a:stretch>
            <a:fillRect/>
          </a:stretch>
        </p:blipFill>
        <p:spPr bwMode="auto">
          <a:xfrm>
            <a:off x="0" y="1670050"/>
            <a:ext cx="4876800" cy="3113088"/>
          </a:xfrm>
          <a:prstGeom prst="rect">
            <a:avLst/>
          </a:prstGeom>
          <a:noFill/>
          <a:ln w="9525">
            <a:noFill/>
            <a:miter lim="800000"/>
            <a:headEnd/>
            <a:tailEnd/>
          </a:ln>
        </p:spPr>
      </p:pic>
      <p:pic>
        <p:nvPicPr>
          <p:cNvPr id="67589" name="Picture 5" descr="275px-Alphabet"/>
          <p:cNvPicPr>
            <a:picLocks noChangeAspect="1" noChangeArrowheads="1"/>
          </p:cNvPicPr>
          <p:nvPr/>
        </p:nvPicPr>
        <p:blipFill>
          <a:blip r:embed="rId3" cstate="print"/>
          <a:srcRect/>
          <a:stretch>
            <a:fillRect/>
          </a:stretch>
        </p:blipFill>
        <p:spPr bwMode="auto">
          <a:xfrm>
            <a:off x="1219200" y="4784725"/>
            <a:ext cx="2514600" cy="222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7315200" cy="609600"/>
          </a:xfrm>
          <a:solidFill>
            <a:schemeClr val="folHlink"/>
          </a:solidFill>
        </p:spPr>
        <p:txBody>
          <a:bodyPr/>
          <a:lstStyle/>
          <a:p>
            <a:pPr eaLnBrk="1" hangingPunct="1"/>
            <a:r>
              <a:rPr lang="en-US" smtClean="0"/>
              <a:t>Public Works Administration</a:t>
            </a:r>
          </a:p>
        </p:txBody>
      </p:sp>
      <p:sp>
        <p:nvSpPr>
          <p:cNvPr id="68611" name="Rectangle 3"/>
          <p:cNvSpPr>
            <a:spLocks noGrp="1" noChangeArrowheads="1"/>
          </p:cNvSpPr>
          <p:nvPr>
            <p:ph type="body" idx="1"/>
          </p:nvPr>
        </p:nvSpPr>
        <p:spPr>
          <a:xfrm>
            <a:off x="0" y="5334000"/>
            <a:ext cx="9144000" cy="1219200"/>
          </a:xfrm>
        </p:spPr>
        <p:txBody>
          <a:bodyPr/>
          <a:lstStyle/>
          <a:p>
            <a:pPr eaLnBrk="1" hangingPunct="1">
              <a:lnSpc>
                <a:spcPct val="90000"/>
              </a:lnSpc>
            </a:pPr>
            <a:r>
              <a:rPr lang="en-US" sz="2000" smtClean="0"/>
              <a:t>Continuation of economic stimulation of consumer buying power just as CWA had done.  Lasted from 1933-1939 but more extensive than CWA-Hoover Dam</a:t>
            </a:r>
          </a:p>
          <a:p>
            <a:pPr eaLnBrk="1" hangingPunct="1">
              <a:lnSpc>
                <a:spcPct val="90000"/>
              </a:lnSpc>
            </a:pPr>
            <a:r>
              <a:rPr lang="en-US" sz="2000" smtClean="0"/>
              <a:t>Neither program increased consumer buying power significantly but rather served as measures to stop a further drastic decline in buying power.</a:t>
            </a:r>
          </a:p>
        </p:txBody>
      </p:sp>
      <p:pic>
        <p:nvPicPr>
          <p:cNvPr id="68612" name="Picture 4" descr="2a"/>
          <p:cNvPicPr>
            <a:picLocks noChangeAspect="1" noChangeArrowheads="1"/>
          </p:cNvPicPr>
          <p:nvPr/>
        </p:nvPicPr>
        <p:blipFill>
          <a:blip r:embed="rId2" cstate="print"/>
          <a:srcRect/>
          <a:stretch>
            <a:fillRect/>
          </a:stretch>
        </p:blipFill>
        <p:spPr bwMode="auto">
          <a:xfrm>
            <a:off x="1219200" y="644525"/>
            <a:ext cx="6934200" cy="465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7239000" cy="792162"/>
          </a:xfrm>
          <a:solidFill>
            <a:schemeClr val="folHlink"/>
          </a:solidFill>
        </p:spPr>
        <p:txBody>
          <a:bodyPr/>
          <a:lstStyle/>
          <a:p>
            <a:pPr eaLnBrk="1" hangingPunct="1"/>
            <a:r>
              <a:rPr lang="en-US" dirty="0" smtClean="0"/>
              <a:t>Agricultural Adjustment Act</a:t>
            </a:r>
          </a:p>
        </p:txBody>
      </p:sp>
      <p:sp>
        <p:nvSpPr>
          <p:cNvPr id="69635" name="Rectangle 3"/>
          <p:cNvSpPr>
            <a:spLocks noGrp="1" noChangeArrowheads="1"/>
          </p:cNvSpPr>
          <p:nvPr>
            <p:ph type="body" idx="1"/>
          </p:nvPr>
        </p:nvSpPr>
        <p:spPr>
          <a:xfrm>
            <a:off x="0" y="1066800"/>
            <a:ext cx="6629400" cy="5410200"/>
          </a:xfrm>
        </p:spPr>
        <p:txBody>
          <a:bodyPr/>
          <a:lstStyle/>
          <a:p>
            <a:pPr eaLnBrk="1" hangingPunct="1">
              <a:lnSpc>
                <a:spcPct val="80000"/>
              </a:lnSpc>
            </a:pPr>
            <a:r>
              <a:rPr lang="en-US" sz="2800" smtClean="0"/>
              <a:t>Farmers, already suffering for over a decade, were desperate for change.</a:t>
            </a:r>
          </a:p>
          <a:p>
            <a:pPr eaLnBrk="1" hangingPunct="1">
              <a:lnSpc>
                <a:spcPct val="80000"/>
              </a:lnSpc>
            </a:pPr>
            <a:r>
              <a:rPr lang="en-US" sz="2800" b="1" smtClean="0"/>
              <a:t>Emergency Farm Mortgage Act</a:t>
            </a:r>
          </a:p>
          <a:p>
            <a:pPr lvl="1" eaLnBrk="1" hangingPunct="1">
              <a:lnSpc>
                <a:spcPct val="80000"/>
              </a:lnSpc>
            </a:pPr>
            <a:r>
              <a:rPr lang="en-US" sz="2400" smtClean="0"/>
              <a:t>Prevent more farm foreclosures</a:t>
            </a:r>
          </a:p>
          <a:p>
            <a:pPr eaLnBrk="1" hangingPunct="1">
              <a:lnSpc>
                <a:spcPct val="80000"/>
              </a:lnSpc>
            </a:pPr>
            <a:r>
              <a:rPr lang="en-US" sz="2800" b="1" smtClean="0"/>
              <a:t>Agricultural Adjustment Act</a:t>
            </a:r>
            <a:r>
              <a:rPr lang="en-US" sz="2800" smtClean="0"/>
              <a:t> (AAA) 1933</a:t>
            </a:r>
          </a:p>
          <a:p>
            <a:pPr lvl="1" eaLnBrk="1" hangingPunct="1">
              <a:lnSpc>
                <a:spcPct val="80000"/>
              </a:lnSpc>
            </a:pPr>
            <a:r>
              <a:rPr lang="en-US" sz="2400" smtClean="0"/>
              <a:t>Overproduction- regulate</a:t>
            </a:r>
          </a:p>
          <a:p>
            <a:pPr lvl="1" eaLnBrk="1" hangingPunct="1">
              <a:lnSpc>
                <a:spcPct val="80000"/>
              </a:lnSpc>
            </a:pPr>
            <a:r>
              <a:rPr lang="en-US" sz="2400" smtClean="0"/>
              <a:t>Parity – Price up 50%</a:t>
            </a:r>
          </a:p>
          <a:p>
            <a:pPr lvl="1" eaLnBrk="1" hangingPunct="1">
              <a:lnSpc>
                <a:spcPct val="80000"/>
              </a:lnSpc>
            </a:pPr>
            <a:r>
              <a:rPr lang="en-US" sz="2400" smtClean="0"/>
              <a:t>Acreage set-asides- created subsidies</a:t>
            </a:r>
          </a:p>
          <a:p>
            <a:pPr lvl="1" eaLnBrk="1" hangingPunct="1">
              <a:lnSpc>
                <a:spcPct val="80000"/>
              </a:lnSpc>
            </a:pPr>
            <a:r>
              <a:rPr lang="en-US" sz="2400" smtClean="0"/>
              <a:t>Role of government in limiting production- controversial </a:t>
            </a:r>
          </a:p>
          <a:p>
            <a:pPr lvl="1" eaLnBrk="1" hangingPunct="1">
              <a:lnSpc>
                <a:spcPct val="80000"/>
              </a:lnSpc>
              <a:buFontTx/>
              <a:buNone/>
            </a:pPr>
            <a:r>
              <a:rPr lang="en-US" sz="2400" smtClean="0"/>
              <a:t>*Supreme court would later find it unconstitutional, adopted in a state form Butler vs. U.S. </a:t>
            </a:r>
          </a:p>
          <a:p>
            <a:pPr lvl="1" eaLnBrk="1" hangingPunct="1">
              <a:lnSpc>
                <a:spcPct val="80000"/>
              </a:lnSpc>
              <a:buFontTx/>
              <a:buNone/>
            </a:pPr>
            <a:r>
              <a:rPr lang="en-US" sz="2400" b="1" smtClean="0"/>
              <a:t>Rural Electrification Administration (1935)</a:t>
            </a:r>
          </a:p>
        </p:txBody>
      </p:sp>
      <p:pic>
        <p:nvPicPr>
          <p:cNvPr id="69636" name="Picture 5" descr="L1_Farmer_and_sons_walking"/>
          <p:cNvPicPr>
            <a:picLocks noChangeAspect="1" noChangeArrowheads="1"/>
          </p:cNvPicPr>
          <p:nvPr/>
        </p:nvPicPr>
        <p:blipFill>
          <a:blip r:embed="rId2" cstate="print"/>
          <a:srcRect/>
          <a:stretch>
            <a:fillRect/>
          </a:stretch>
        </p:blipFill>
        <p:spPr bwMode="auto">
          <a:xfrm>
            <a:off x="6176963" y="1447800"/>
            <a:ext cx="2967037" cy="2928938"/>
          </a:xfrm>
          <a:prstGeom prst="rect">
            <a:avLst/>
          </a:prstGeom>
          <a:noFill/>
          <a:ln w="9525">
            <a:noFill/>
            <a:miter lim="800000"/>
            <a:headEnd/>
            <a:tailEnd/>
          </a:ln>
        </p:spPr>
      </p:pic>
      <p:sp>
        <p:nvSpPr>
          <p:cNvPr id="69637" name="Text Box 6">
            <a:hlinkClick r:id="rId3"/>
          </p:cNvPr>
          <p:cNvSpPr txBox="1">
            <a:spLocks noChangeArrowheads="1"/>
          </p:cNvSpPr>
          <p:nvPr/>
        </p:nvSpPr>
        <p:spPr bwMode="auto">
          <a:xfrm>
            <a:off x="7162800" y="5942013"/>
            <a:ext cx="1828800" cy="915987"/>
          </a:xfrm>
          <a:prstGeom prst="rect">
            <a:avLst/>
          </a:prstGeom>
          <a:noFill/>
          <a:ln w="9525">
            <a:noFill/>
            <a:miter lim="800000"/>
            <a:headEnd/>
            <a:tailEnd/>
          </a:ln>
        </p:spPr>
        <p:txBody>
          <a:bodyPr>
            <a:spAutoFit/>
          </a:bodyPr>
          <a:lstStyle/>
          <a:p>
            <a:pPr>
              <a:spcBef>
                <a:spcPct val="50000"/>
              </a:spcBef>
            </a:pPr>
            <a:r>
              <a:rPr lang="en-US"/>
              <a:t>http://www.youtube.com/watch?v=e09Hry-fbtQ</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105400" y="0"/>
            <a:ext cx="4038600" cy="6858000"/>
          </a:xfrm>
        </p:spPr>
        <p:txBody>
          <a:bodyPr/>
          <a:lstStyle/>
          <a:p>
            <a:pPr eaLnBrk="1" hangingPunct="1">
              <a:lnSpc>
                <a:spcPct val="90000"/>
              </a:lnSpc>
            </a:pPr>
            <a:r>
              <a:rPr lang="en-US" sz="2400" smtClean="0"/>
              <a:t>Almost one-half of American farmers were tenant farmers</a:t>
            </a:r>
          </a:p>
          <a:p>
            <a:pPr eaLnBrk="1" hangingPunct="1">
              <a:lnSpc>
                <a:spcPct val="90000"/>
              </a:lnSpc>
            </a:pPr>
            <a:r>
              <a:rPr lang="en-US" sz="2400" smtClean="0"/>
              <a:t>Resettlement Administration</a:t>
            </a:r>
          </a:p>
          <a:p>
            <a:pPr lvl="1" eaLnBrk="1" hangingPunct="1">
              <a:lnSpc>
                <a:spcPct val="90000"/>
              </a:lnSpc>
            </a:pPr>
            <a:r>
              <a:rPr lang="en-US" sz="2000" smtClean="0"/>
              <a:t>Attempted to relocate tenant farmers to land purchased by the government to enable them to buy and farm their own land</a:t>
            </a:r>
          </a:p>
          <a:p>
            <a:pPr lvl="1" eaLnBrk="1" hangingPunct="1">
              <a:lnSpc>
                <a:spcPct val="90000"/>
              </a:lnSpc>
            </a:pPr>
            <a:r>
              <a:rPr lang="en-US" sz="2000" smtClean="0"/>
              <a:t>Poorly funded and limited success</a:t>
            </a:r>
          </a:p>
          <a:p>
            <a:pPr eaLnBrk="1" hangingPunct="1">
              <a:lnSpc>
                <a:spcPct val="90000"/>
              </a:lnSpc>
            </a:pPr>
            <a:r>
              <a:rPr lang="en-US" sz="2400" smtClean="0"/>
              <a:t>Soil Conservation Corp</a:t>
            </a:r>
          </a:p>
          <a:p>
            <a:pPr eaLnBrk="1" hangingPunct="1">
              <a:lnSpc>
                <a:spcPct val="90000"/>
              </a:lnSpc>
            </a:pPr>
            <a:r>
              <a:rPr lang="en-US" sz="2400" smtClean="0"/>
              <a:t>REA; 1935</a:t>
            </a:r>
          </a:p>
          <a:p>
            <a:pPr lvl="1" eaLnBrk="1" hangingPunct="1">
              <a:lnSpc>
                <a:spcPct val="90000"/>
              </a:lnSpc>
            </a:pPr>
            <a:r>
              <a:rPr lang="en-US" sz="2000" smtClean="0"/>
              <a:t>Electric co-ops/LBJ and Sam Rayburn</a:t>
            </a:r>
          </a:p>
          <a:p>
            <a:pPr lvl="1" eaLnBrk="1" hangingPunct="1">
              <a:lnSpc>
                <a:spcPct val="90000"/>
              </a:lnSpc>
            </a:pPr>
            <a:r>
              <a:rPr lang="en-US" sz="2000" smtClean="0"/>
              <a:t>1/10</a:t>
            </a:r>
            <a:r>
              <a:rPr lang="en-US" sz="2000" baseline="30000" smtClean="0"/>
              <a:t>th</a:t>
            </a:r>
            <a:r>
              <a:rPr lang="en-US" sz="2000" smtClean="0"/>
              <a:t> had electricity in1936</a:t>
            </a:r>
          </a:p>
        </p:txBody>
      </p:sp>
      <p:pic>
        <p:nvPicPr>
          <p:cNvPr id="16388" name="Picture 4" descr="socialreal_shahn"/>
          <p:cNvPicPr>
            <a:picLocks noChangeAspect="1" noChangeArrowheads="1"/>
          </p:cNvPicPr>
          <p:nvPr/>
        </p:nvPicPr>
        <p:blipFill>
          <a:blip r:embed="rId2" cstate="print"/>
          <a:srcRect/>
          <a:stretch>
            <a:fillRect/>
          </a:stretch>
        </p:blipFill>
        <p:spPr bwMode="auto">
          <a:xfrm>
            <a:off x="1371600" y="1909146"/>
            <a:ext cx="3124200" cy="4707553"/>
          </a:xfrm>
          <a:prstGeom prst="rect">
            <a:avLst/>
          </a:prstGeom>
          <a:noFill/>
          <a:ln w="9525">
            <a:noFill/>
            <a:miter lim="800000"/>
            <a:headEnd/>
            <a:tailEnd/>
          </a:ln>
        </p:spPr>
      </p:pic>
      <p:sp>
        <p:nvSpPr>
          <p:cNvPr id="5" name="Rectangle 2"/>
          <p:cNvSpPr txBox="1">
            <a:spLocks noChangeArrowheads="1"/>
          </p:cNvSpPr>
          <p:nvPr/>
        </p:nvSpPr>
        <p:spPr bwMode="auto">
          <a:xfrm>
            <a:off x="609600" y="152400"/>
            <a:ext cx="4114800" cy="1676400"/>
          </a:xfrm>
          <a:prstGeom prst="rect">
            <a:avLst/>
          </a:prstGeom>
          <a:solidFill>
            <a:schemeClr val="folHlink"/>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Agricultural Adjustment Act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solidFill>
            <a:schemeClr val="folHlink"/>
          </a:solidFill>
        </p:spPr>
        <p:txBody>
          <a:bodyPr/>
          <a:lstStyle/>
          <a:p>
            <a:pPr eaLnBrk="1" hangingPunct="1"/>
            <a:r>
              <a:rPr lang="en-US" sz="4000" smtClean="0"/>
              <a:t>“What the government can’t do, then by God the weather will do it.”</a:t>
            </a:r>
          </a:p>
        </p:txBody>
      </p:sp>
      <p:sp>
        <p:nvSpPr>
          <p:cNvPr id="70659" name="Rectangle 3"/>
          <p:cNvSpPr>
            <a:spLocks noGrp="1" noChangeArrowheads="1"/>
          </p:cNvSpPr>
          <p:nvPr>
            <p:ph type="body" idx="1"/>
          </p:nvPr>
        </p:nvSpPr>
        <p:spPr>
          <a:xfrm>
            <a:off x="3962400" y="1600200"/>
            <a:ext cx="5181600" cy="5257800"/>
          </a:xfrm>
        </p:spPr>
        <p:txBody>
          <a:bodyPr/>
          <a:lstStyle/>
          <a:p>
            <a:pPr lvl="1" eaLnBrk="1" hangingPunct="1">
              <a:lnSpc>
                <a:spcPct val="80000"/>
              </a:lnSpc>
            </a:pPr>
            <a:r>
              <a:rPr lang="en-US" sz="2400" smtClean="0"/>
              <a:t>Prices for some farm products raised a bit</a:t>
            </a:r>
          </a:p>
          <a:p>
            <a:pPr lvl="1" eaLnBrk="1" hangingPunct="1">
              <a:lnSpc>
                <a:spcPct val="80000"/>
              </a:lnSpc>
            </a:pPr>
            <a:r>
              <a:rPr lang="en-US" sz="2400" smtClean="0"/>
              <a:t>Tenant farmers/sharecroppers-not so much </a:t>
            </a:r>
          </a:p>
          <a:p>
            <a:pPr lvl="2" eaLnBrk="1" hangingPunct="1">
              <a:lnSpc>
                <a:spcPct val="80000"/>
              </a:lnSpc>
            </a:pPr>
            <a:r>
              <a:rPr lang="en-US" sz="2000" smtClean="0"/>
              <a:t>AAA ordered pass-on from large land holders to them, but more often than not, these pass-ons never took place</a:t>
            </a:r>
          </a:p>
          <a:p>
            <a:pPr lvl="1" eaLnBrk="1" hangingPunct="1">
              <a:lnSpc>
                <a:spcPct val="80000"/>
              </a:lnSpc>
            </a:pPr>
            <a:r>
              <a:rPr lang="en-US" sz="2400" smtClean="0"/>
              <a:t>Large, commercial operations (corporate farms) simply increased production on less acreage, violating the intent of the rules</a:t>
            </a:r>
          </a:p>
          <a:p>
            <a:pPr eaLnBrk="1" hangingPunct="1">
              <a:lnSpc>
                <a:spcPct val="80000"/>
              </a:lnSpc>
            </a:pPr>
            <a:r>
              <a:rPr lang="en-US" sz="2800" smtClean="0"/>
              <a:t>Drought</a:t>
            </a:r>
          </a:p>
          <a:p>
            <a:pPr lvl="1" eaLnBrk="1" hangingPunct="1">
              <a:lnSpc>
                <a:spcPct val="80000"/>
              </a:lnSpc>
            </a:pPr>
            <a:r>
              <a:rPr lang="en-US" sz="2400" smtClean="0"/>
              <a:t>Eliminated overproduction/raised prices</a:t>
            </a:r>
          </a:p>
        </p:txBody>
      </p:sp>
      <p:pic>
        <p:nvPicPr>
          <p:cNvPr id="70660" name="Picture 5" descr="img-great-depression---thirteen-year-old-sharecropper---x350-j3"/>
          <p:cNvPicPr>
            <a:picLocks noChangeAspect="1" noChangeArrowheads="1"/>
          </p:cNvPicPr>
          <p:nvPr/>
        </p:nvPicPr>
        <p:blipFill>
          <a:blip r:embed="rId2" cstate="print"/>
          <a:srcRect/>
          <a:stretch>
            <a:fillRect/>
          </a:stretch>
        </p:blipFill>
        <p:spPr bwMode="auto">
          <a:xfrm>
            <a:off x="0" y="1981200"/>
            <a:ext cx="449580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solidFill>
            <a:schemeClr val="bg2"/>
          </a:solidFill>
        </p:spPr>
        <p:txBody>
          <a:bodyPr/>
          <a:lstStyle/>
          <a:p>
            <a:pPr eaLnBrk="1" hangingPunct="1"/>
            <a:r>
              <a:rPr lang="en-US" sz="4000" smtClean="0">
                <a:solidFill>
                  <a:srgbClr val="0099FF"/>
                </a:solidFill>
              </a:rPr>
              <a:t>Minorities, the Great Depression and the New Deal</a:t>
            </a:r>
          </a:p>
        </p:txBody>
      </p:sp>
      <p:sp>
        <p:nvSpPr>
          <p:cNvPr id="71683" name="Rectangle 3"/>
          <p:cNvSpPr>
            <a:spLocks noGrp="1" noChangeArrowheads="1"/>
          </p:cNvSpPr>
          <p:nvPr>
            <p:ph type="body" idx="1"/>
          </p:nvPr>
        </p:nvSpPr>
        <p:spPr>
          <a:xfrm>
            <a:off x="0" y="1600200"/>
            <a:ext cx="5638800" cy="5257800"/>
          </a:xfrm>
        </p:spPr>
        <p:txBody>
          <a:bodyPr/>
          <a:lstStyle/>
          <a:p>
            <a:pPr eaLnBrk="1" hangingPunct="1"/>
            <a:r>
              <a:rPr lang="en-US" sz="2800" smtClean="0"/>
              <a:t>Collapse of the South’s cotton industry instigated further migration of southern blacks to northern cities. </a:t>
            </a:r>
            <a:r>
              <a:rPr lang="en-US" sz="2000" smtClean="0"/>
              <a:t>(</a:t>
            </a:r>
            <a:r>
              <a:rPr lang="en-US" sz="2000" i="1" smtClean="0"/>
              <a:t>Boll Weevil</a:t>
            </a:r>
            <a:r>
              <a:rPr lang="en-US" sz="2000" smtClean="0"/>
              <a:t>)</a:t>
            </a:r>
          </a:p>
          <a:p>
            <a:pPr eaLnBrk="1" hangingPunct="1"/>
            <a:r>
              <a:rPr lang="en-US" sz="2800" smtClean="0"/>
              <a:t>New Deal programs discriminated against blacks, sometimes intentionally, sometimes unintentionally</a:t>
            </a:r>
          </a:p>
          <a:p>
            <a:pPr lvl="1" eaLnBrk="1" hangingPunct="1"/>
            <a:r>
              <a:rPr lang="en-US" sz="2400" smtClean="0"/>
              <a:t>segregation </a:t>
            </a:r>
          </a:p>
          <a:p>
            <a:pPr lvl="1" eaLnBrk="1" hangingPunct="1"/>
            <a:r>
              <a:rPr lang="en-US" sz="2400" smtClean="0"/>
              <a:t>AAA disproportional affect on black sharecroppers</a:t>
            </a:r>
          </a:p>
        </p:txBody>
      </p:sp>
      <p:pic>
        <p:nvPicPr>
          <p:cNvPr id="71684" name="Picture 4" descr="quilt"/>
          <p:cNvPicPr>
            <a:picLocks noChangeAspect="1" noChangeArrowheads="1"/>
          </p:cNvPicPr>
          <p:nvPr/>
        </p:nvPicPr>
        <p:blipFill>
          <a:blip r:embed="rId2" cstate="print"/>
          <a:srcRect/>
          <a:stretch>
            <a:fillRect/>
          </a:stretch>
        </p:blipFill>
        <p:spPr bwMode="auto">
          <a:xfrm>
            <a:off x="5486400" y="1600200"/>
            <a:ext cx="3657600" cy="2370138"/>
          </a:xfrm>
          <a:prstGeom prst="rect">
            <a:avLst/>
          </a:prstGeom>
          <a:noFill/>
          <a:ln w="9525">
            <a:noFill/>
            <a:miter lim="800000"/>
            <a:headEnd/>
            <a:tailEnd/>
          </a:ln>
        </p:spPr>
      </p:pic>
      <p:sp>
        <p:nvSpPr>
          <p:cNvPr id="71685" name="Rectangle 5"/>
          <p:cNvSpPr>
            <a:spLocks noChangeArrowheads="1"/>
          </p:cNvSpPr>
          <p:nvPr/>
        </p:nvSpPr>
        <p:spPr bwMode="auto">
          <a:xfrm>
            <a:off x="5181600" y="4021138"/>
            <a:ext cx="3962400" cy="2892425"/>
          </a:xfrm>
          <a:prstGeom prst="rect">
            <a:avLst/>
          </a:prstGeom>
          <a:noFill/>
          <a:ln w="9525">
            <a:noFill/>
            <a:miter lim="800000"/>
            <a:headEnd/>
            <a:tailEnd/>
          </a:ln>
        </p:spPr>
        <p:txBody>
          <a:bodyPr anchor="ctr">
            <a:spAutoFit/>
          </a:bodyPr>
          <a:lstStyle/>
          <a:p>
            <a:pPr algn="ctr"/>
            <a:r>
              <a:rPr lang="en-US" sz="1400" b="1"/>
              <a:t>Jacob Lawrence, The Migration of the Negro </a:t>
            </a:r>
          </a:p>
          <a:p>
            <a:pPr algn="ctr"/>
            <a:endParaRPr lang="en-US" sz="1400" b="1"/>
          </a:p>
          <a:p>
            <a:pPr algn="ctr"/>
            <a:r>
              <a:rPr lang="en-US" sz="1400" b="1"/>
              <a:t>Welcome to "One Way Ticket: The Great Migration North". "One Way Ticket" refers to a Langston Hughes poem of the same title. The poem expresses the longing that many southern African Americans felt, to move to the northern United States, to what many thought was the "promised land". This massive migration numbered was the largest internal migration in history, and took place from about 1890 to the 1970's. </a:t>
            </a:r>
          </a:p>
          <a:p>
            <a:pPr algn="ctr" eaLnBrk="0" hangingPunct="0"/>
            <a:endParaRPr lang="en-US" sz="14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152400"/>
            <a:ext cx="8458200" cy="838200"/>
          </a:xfrm>
          <a:solidFill>
            <a:schemeClr val="bg2"/>
          </a:solidFill>
        </p:spPr>
        <p:txBody>
          <a:bodyPr/>
          <a:lstStyle/>
          <a:p>
            <a:pPr eaLnBrk="1" hangingPunct="1"/>
            <a:r>
              <a:rPr lang="en-US" sz="4000" smtClean="0">
                <a:solidFill>
                  <a:srgbClr val="0099FF"/>
                </a:solidFill>
              </a:rPr>
              <a:t>FDR; minorities and political realities</a:t>
            </a:r>
          </a:p>
        </p:txBody>
      </p:sp>
      <p:sp>
        <p:nvSpPr>
          <p:cNvPr id="72707" name="Rectangle 3"/>
          <p:cNvSpPr>
            <a:spLocks noGrp="1" noChangeArrowheads="1"/>
          </p:cNvSpPr>
          <p:nvPr>
            <p:ph type="body" idx="1"/>
          </p:nvPr>
        </p:nvSpPr>
        <p:spPr>
          <a:xfrm>
            <a:off x="4419600" y="1371600"/>
            <a:ext cx="4724400" cy="5257800"/>
          </a:xfrm>
        </p:spPr>
        <p:txBody>
          <a:bodyPr/>
          <a:lstStyle/>
          <a:p>
            <a:pPr eaLnBrk="1" hangingPunct="1">
              <a:lnSpc>
                <a:spcPct val="90000"/>
              </a:lnSpc>
            </a:pPr>
            <a:r>
              <a:rPr lang="en-US" sz="2800" smtClean="0"/>
              <a:t>Many southern congressman controlled committee chairmanships</a:t>
            </a:r>
          </a:p>
          <a:p>
            <a:pPr lvl="1" eaLnBrk="1" hangingPunct="1">
              <a:lnSpc>
                <a:spcPct val="90000"/>
              </a:lnSpc>
            </a:pPr>
            <a:r>
              <a:rPr lang="en-US" sz="2400" smtClean="0"/>
              <a:t>Segregation was a political reality in the South</a:t>
            </a:r>
          </a:p>
          <a:p>
            <a:pPr lvl="1" eaLnBrk="1" hangingPunct="1">
              <a:lnSpc>
                <a:spcPct val="90000"/>
              </a:lnSpc>
            </a:pPr>
            <a:r>
              <a:rPr lang="en-US" sz="2400" smtClean="0"/>
              <a:t>New Deal programs would have failed without southern congressional support</a:t>
            </a:r>
          </a:p>
          <a:p>
            <a:pPr lvl="1" eaLnBrk="1" hangingPunct="1">
              <a:lnSpc>
                <a:spcPct val="90000"/>
              </a:lnSpc>
            </a:pPr>
            <a:r>
              <a:rPr lang="en-US" sz="2400" smtClean="0"/>
              <a:t>FDR would not support a federal anti-lynching bill or one repealing the poll tax</a:t>
            </a:r>
          </a:p>
          <a:p>
            <a:pPr lvl="1" eaLnBrk="1" hangingPunct="1">
              <a:lnSpc>
                <a:spcPct val="90000"/>
              </a:lnSpc>
            </a:pPr>
            <a:r>
              <a:rPr lang="en-US" sz="2400" smtClean="0"/>
              <a:t>FDR/”Black Cabinet”; progressive for the time</a:t>
            </a:r>
          </a:p>
          <a:p>
            <a:pPr lvl="1" eaLnBrk="1" hangingPunct="1">
              <a:lnSpc>
                <a:spcPct val="90000"/>
              </a:lnSpc>
            </a:pPr>
            <a:r>
              <a:rPr lang="en-US" sz="2400" smtClean="0"/>
              <a:t>Eleanor Roosevelt</a:t>
            </a:r>
          </a:p>
        </p:txBody>
      </p:sp>
      <p:pic>
        <p:nvPicPr>
          <p:cNvPr id="72708" name="Picture 4" descr="poll_tax_receipts_3"/>
          <p:cNvPicPr>
            <a:picLocks noChangeAspect="1" noChangeArrowheads="1"/>
          </p:cNvPicPr>
          <p:nvPr/>
        </p:nvPicPr>
        <p:blipFill>
          <a:blip r:embed="rId2" cstate="print"/>
          <a:srcRect/>
          <a:stretch>
            <a:fillRect/>
          </a:stretch>
        </p:blipFill>
        <p:spPr bwMode="auto">
          <a:xfrm>
            <a:off x="0" y="1066800"/>
            <a:ext cx="4419600" cy="576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8229600" cy="1143000"/>
          </a:xfrm>
          <a:solidFill>
            <a:schemeClr val="folHlink"/>
          </a:solidFill>
        </p:spPr>
        <p:txBody>
          <a:bodyPr/>
          <a:lstStyle/>
          <a:p>
            <a:pPr eaLnBrk="1" hangingPunct="1"/>
            <a:r>
              <a:rPr lang="en-US" sz="4000" smtClean="0"/>
              <a:t>Industrial Recovery; “what business messes up, government cleans up” </a:t>
            </a:r>
          </a:p>
        </p:txBody>
      </p:sp>
      <p:sp>
        <p:nvSpPr>
          <p:cNvPr id="73731" name="Rectangle 3"/>
          <p:cNvSpPr>
            <a:spLocks noGrp="1" noChangeArrowheads="1"/>
          </p:cNvSpPr>
          <p:nvPr>
            <p:ph type="body" idx="1"/>
          </p:nvPr>
        </p:nvSpPr>
        <p:spPr>
          <a:xfrm>
            <a:off x="0" y="1371600"/>
            <a:ext cx="5867400" cy="5486400"/>
          </a:xfrm>
        </p:spPr>
        <p:txBody>
          <a:bodyPr/>
          <a:lstStyle/>
          <a:p>
            <a:pPr eaLnBrk="1" hangingPunct="1">
              <a:lnSpc>
                <a:spcPct val="90000"/>
              </a:lnSpc>
            </a:pPr>
            <a:r>
              <a:rPr lang="en-US" sz="2400" b="1" dirty="0" smtClean="0"/>
              <a:t>National Industrial Recovery Administration- NIRA (1933)</a:t>
            </a:r>
          </a:p>
          <a:p>
            <a:pPr eaLnBrk="1" hangingPunct="1">
              <a:lnSpc>
                <a:spcPct val="90000"/>
              </a:lnSpc>
            </a:pPr>
            <a:r>
              <a:rPr lang="en-US" sz="2400" b="1" dirty="0" smtClean="0"/>
              <a:t>National Recovery Administration (NRA)-1933</a:t>
            </a:r>
          </a:p>
          <a:p>
            <a:pPr lvl="1" eaLnBrk="1" hangingPunct="1">
              <a:lnSpc>
                <a:spcPct val="90000"/>
              </a:lnSpc>
            </a:pPr>
            <a:r>
              <a:rPr lang="en-US" sz="2000" dirty="0" smtClean="0"/>
              <a:t>Antitrust policies waived</a:t>
            </a:r>
          </a:p>
          <a:p>
            <a:pPr lvl="1" eaLnBrk="1" hangingPunct="1">
              <a:lnSpc>
                <a:spcPct val="90000"/>
              </a:lnSpc>
            </a:pPr>
            <a:r>
              <a:rPr lang="en-US" sz="2000" dirty="0" smtClean="0"/>
              <a:t>Cooperation and competition codes set</a:t>
            </a:r>
          </a:p>
          <a:p>
            <a:pPr lvl="1" eaLnBrk="1" hangingPunct="1">
              <a:lnSpc>
                <a:spcPct val="90000"/>
              </a:lnSpc>
            </a:pPr>
            <a:r>
              <a:rPr lang="en-US" sz="2000" dirty="0" smtClean="0"/>
              <a:t>Stabilize prices and wages</a:t>
            </a:r>
          </a:p>
          <a:p>
            <a:pPr lvl="1" eaLnBrk="1" hangingPunct="1">
              <a:lnSpc>
                <a:spcPct val="90000"/>
              </a:lnSpc>
            </a:pPr>
            <a:r>
              <a:rPr lang="en-US" sz="2000" b="1" dirty="0" smtClean="0"/>
              <a:t>National Labor Board</a:t>
            </a:r>
          </a:p>
          <a:p>
            <a:pPr lvl="2" eaLnBrk="1" hangingPunct="1">
              <a:lnSpc>
                <a:spcPct val="90000"/>
              </a:lnSpc>
            </a:pPr>
            <a:r>
              <a:rPr lang="en-US" sz="1800" dirty="0" smtClean="0"/>
              <a:t>Collective bargaining and organizing rights for labor</a:t>
            </a:r>
          </a:p>
          <a:p>
            <a:pPr lvl="2" eaLnBrk="1" hangingPunct="1">
              <a:lnSpc>
                <a:spcPct val="90000"/>
              </a:lnSpc>
            </a:pPr>
            <a:r>
              <a:rPr lang="en-US" sz="1800" dirty="0" smtClean="0"/>
              <a:t>NLB dominated by business interests</a:t>
            </a:r>
          </a:p>
          <a:p>
            <a:pPr lvl="1" eaLnBrk="1" hangingPunct="1">
              <a:lnSpc>
                <a:spcPct val="90000"/>
              </a:lnSpc>
            </a:pPr>
            <a:r>
              <a:rPr lang="en-US" sz="2000" dirty="0" smtClean="0"/>
              <a:t>Concerns about monopoly and effect on small businesses</a:t>
            </a:r>
          </a:p>
          <a:p>
            <a:pPr lvl="1" eaLnBrk="1" hangingPunct="1">
              <a:lnSpc>
                <a:spcPct val="90000"/>
              </a:lnSpc>
            </a:pPr>
            <a:r>
              <a:rPr lang="en-US" sz="2000" dirty="0" smtClean="0"/>
              <a:t>Supreme Court eventually finds Unconstitutional- </a:t>
            </a:r>
            <a:r>
              <a:rPr lang="en-US" sz="2000" b="1" dirty="0" smtClean="0">
                <a:solidFill>
                  <a:srgbClr val="FF0000"/>
                </a:solidFill>
              </a:rPr>
              <a:t>Schechter Decision- Sick Chicken Case</a:t>
            </a:r>
          </a:p>
          <a:p>
            <a:pPr lvl="1" eaLnBrk="1" hangingPunct="1">
              <a:lnSpc>
                <a:spcPct val="90000"/>
              </a:lnSpc>
            </a:pPr>
            <a:r>
              <a:rPr lang="en-US" sz="2000" b="1" dirty="0" smtClean="0"/>
              <a:t>Wagner Act (NLRA) 1935</a:t>
            </a:r>
          </a:p>
        </p:txBody>
      </p:sp>
      <p:pic>
        <p:nvPicPr>
          <p:cNvPr id="73732" name="Picture 5" descr="nra_member"/>
          <p:cNvPicPr>
            <a:picLocks noChangeAspect="1" noChangeArrowheads="1"/>
          </p:cNvPicPr>
          <p:nvPr/>
        </p:nvPicPr>
        <p:blipFill>
          <a:blip r:embed="rId2" cstate="print"/>
          <a:srcRect/>
          <a:stretch>
            <a:fillRect/>
          </a:stretch>
        </p:blipFill>
        <p:spPr bwMode="auto">
          <a:xfrm>
            <a:off x="5562600" y="2128838"/>
            <a:ext cx="3581400" cy="366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1143000"/>
          </a:xfrm>
          <a:solidFill>
            <a:schemeClr val="folHlink"/>
          </a:solidFill>
        </p:spPr>
        <p:txBody>
          <a:bodyPr/>
          <a:lstStyle/>
          <a:p>
            <a:pPr eaLnBrk="1" hangingPunct="1"/>
            <a:r>
              <a:rPr lang="en-US" sz="3600" smtClean="0"/>
              <a:t>“I remember when Muscle Shoals was just a swamp land”</a:t>
            </a:r>
            <a:r>
              <a:rPr lang="en-US" sz="4000" smtClean="0"/>
              <a:t>  </a:t>
            </a:r>
          </a:p>
        </p:txBody>
      </p:sp>
      <p:sp>
        <p:nvSpPr>
          <p:cNvPr id="74755" name="Rectangle 3"/>
          <p:cNvSpPr>
            <a:spLocks noGrp="1" noChangeArrowheads="1"/>
          </p:cNvSpPr>
          <p:nvPr>
            <p:ph type="body" sz="half" idx="1"/>
          </p:nvPr>
        </p:nvSpPr>
        <p:spPr>
          <a:xfrm>
            <a:off x="228600" y="1143000"/>
            <a:ext cx="4038600" cy="1752600"/>
          </a:xfrm>
        </p:spPr>
        <p:txBody>
          <a:bodyPr/>
          <a:lstStyle/>
          <a:p>
            <a:pPr eaLnBrk="1" hangingPunct="1">
              <a:lnSpc>
                <a:spcPct val="80000"/>
              </a:lnSpc>
            </a:pPr>
            <a:r>
              <a:rPr lang="en-US" sz="1200" b="1" smtClean="0"/>
              <a:t>Conservation</a:t>
            </a:r>
          </a:p>
          <a:p>
            <a:pPr lvl="1" eaLnBrk="1" hangingPunct="1">
              <a:lnSpc>
                <a:spcPct val="80000"/>
              </a:lnSpc>
            </a:pPr>
            <a:r>
              <a:rPr lang="en-US" sz="900" smtClean="0"/>
              <a:t>Flood control projects</a:t>
            </a:r>
          </a:p>
          <a:p>
            <a:pPr lvl="1" eaLnBrk="1" hangingPunct="1">
              <a:lnSpc>
                <a:spcPct val="80000"/>
              </a:lnSpc>
            </a:pPr>
            <a:r>
              <a:rPr lang="en-US" sz="900" smtClean="0"/>
              <a:t>Forests, wildlife and game programs</a:t>
            </a:r>
          </a:p>
          <a:p>
            <a:pPr lvl="1" eaLnBrk="1" hangingPunct="1">
              <a:lnSpc>
                <a:spcPct val="80000"/>
              </a:lnSpc>
            </a:pPr>
            <a:r>
              <a:rPr lang="en-US" sz="900" smtClean="0"/>
              <a:t>Jobs as motivation</a:t>
            </a:r>
          </a:p>
          <a:p>
            <a:pPr eaLnBrk="1" hangingPunct="1">
              <a:lnSpc>
                <a:spcPct val="80000"/>
              </a:lnSpc>
            </a:pPr>
            <a:r>
              <a:rPr lang="en-US" sz="1200" b="1" smtClean="0"/>
              <a:t>Tennessee Valley Authority-1933</a:t>
            </a:r>
          </a:p>
          <a:p>
            <a:pPr lvl="1" eaLnBrk="1" hangingPunct="1">
              <a:lnSpc>
                <a:spcPct val="80000"/>
              </a:lnSpc>
            </a:pPr>
            <a:r>
              <a:rPr lang="en-US" sz="900" smtClean="0"/>
              <a:t>Cheap electricity, flood control, fertilizer</a:t>
            </a:r>
          </a:p>
          <a:p>
            <a:pPr lvl="1" eaLnBrk="1" hangingPunct="1">
              <a:lnSpc>
                <a:spcPct val="80000"/>
              </a:lnSpc>
            </a:pPr>
            <a:r>
              <a:rPr lang="en-US" sz="900" smtClean="0"/>
              <a:t>Massive regional development</a:t>
            </a:r>
          </a:p>
          <a:p>
            <a:pPr lvl="1" eaLnBrk="1" hangingPunct="1">
              <a:lnSpc>
                <a:spcPct val="80000"/>
              </a:lnSpc>
            </a:pPr>
            <a:r>
              <a:rPr lang="en-US" sz="900" smtClean="0"/>
              <a:t>Intensive job creation</a:t>
            </a:r>
          </a:p>
          <a:p>
            <a:pPr lvl="1" eaLnBrk="1" hangingPunct="1">
              <a:lnSpc>
                <a:spcPct val="80000"/>
              </a:lnSpc>
            </a:pPr>
            <a:r>
              <a:rPr lang="en-US" sz="900" smtClean="0"/>
              <a:t>Opposed by private utility companies </a:t>
            </a:r>
          </a:p>
          <a:p>
            <a:pPr lvl="1" eaLnBrk="1" hangingPunct="1">
              <a:lnSpc>
                <a:spcPct val="80000"/>
              </a:lnSpc>
            </a:pPr>
            <a:r>
              <a:rPr lang="en-US" sz="900" smtClean="0"/>
              <a:t>All of these examples of FDR liberalism- </a:t>
            </a:r>
            <a:r>
              <a:rPr lang="en-US" sz="900" b="1" smtClean="0"/>
              <a:t>NO</a:t>
            </a:r>
            <a:r>
              <a:rPr lang="en-US" sz="900" smtClean="0"/>
              <a:t> free hand outs, no money, people had to work, usually manual labor, hard days labor, kept pride in the man with work</a:t>
            </a:r>
          </a:p>
          <a:p>
            <a:pPr lvl="1" eaLnBrk="1" hangingPunct="1">
              <a:lnSpc>
                <a:spcPct val="80000"/>
              </a:lnSpc>
            </a:pPr>
            <a:endParaRPr lang="en-US" sz="900" smtClean="0"/>
          </a:p>
        </p:txBody>
      </p:sp>
      <p:pic>
        <p:nvPicPr>
          <p:cNvPr id="74756" name="Picture 5" descr="photo of Dam Construction"/>
          <p:cNvPicPr>
            <a:picLocks noChangeAspect="1" noChangeArrowheads="1"/>
          </p:cNvPicPr>
          <p:nvPr/>
        </p:nvPicPr>
        <p:blipFill>
          <a:blip r:embed="rId2" cstate="print"/>
          <a:srcRect/>
          <a:stretch>
            <a:fillRect/>
          </a:stretch>
        </p:blipFill>
        <p:spPr bwMode="auto">
          <a:xfrm>
            <a:off x="4953000" y="1447800"/>
            <a:ext cx="4191000" cy="3733800"/>
          </a:xfrm>
          <a:prstGeom prst="rect">
            <a:avLst/>
          </a:prstGeom>
          <a:noFill/>
          <a:ln w="9525">
            <a:noFill/>
            <a:miter lim="800000"/>
            <a:headEnd/>
            <a:tailEnd/>
          </a:ln>
        </p:spPr>
      </p:pic>
      <p:sp>
        <p:nvSpPr>
          <p:cNvPr id="74757" name="Rectangle 6"/>
          <p:cNvSpPr>
            <a:spLocks noChangeArrowheads="1"/>
          </p:cNvSpPr>
          <p:nvPr/>
        </p:nvSpPr>
        <p:spPr bwMode="auto">
          <a:xfrm>
            <a:off x="5181600" y="5181600"/>
            <a:ext cx="3657600" cy="1465263"/>
          </a:xfrm>
          <a:prstGeom prst="rect">
            <a:avLst/>
          </a:prstGeom>
          <a:noFill/>
          <a:ln w="9525">
            <a:noFill/>
            <a:miter lim="800000"/>
            <a:headEnd/>
            <a:tailEnd/>
          </a:ln>
        </p:spPr>
        <p:txBody>
          <a:bodyPr anchor="ctr">
            <a:spAutoFit/>
          </a:bodyPr>
          <a:lstStyle/>
          <a:p>
            <a:pPr algn="ctr"/>
            <a:r>
              <a:rPr lang="en-US" b="1"/>
              <a:t>TVA built dams to harness the region’s rivers. The dams controlled floods, improved navigation, and generated electricity. </a:t>
            </a:r>
          </a:p>
        </p:txBody>
      </p:sp>
      <p:pic>
        <p:nvPicPr>
          <p:cNvPr id="74758" name="Picture 8" descr="TVA"/>
          <p:cNvPicPr>
            <a:picLocks noChangeAspect="1" noChangeArrowheads="1"/>
          </p:cNvPicPr>
          <p:nvPr/>
        </p:nvPicPr>
        <p:blipFill>
          <a:blip r:embed="rId3" cstate="print"/>
          <a:srcRect/>
          <a:stretch>
            <a:fillRect/>
          </a:stretch>
        </p:blipFill>
        <p:spPr bwMode="auto">
          <a:xfrm>
            <a:off x="3581400" y="1219200"/>
            <a:ext cx="1250950" cy="1371600"/>
          </a:xfrm>
          <a:prstGeom prst="rect">
            <a:avLst/>
          </a:prstGeom>
          <a:noFill/>
          <a:ln w="9525">
            <a:noFill/>
            <a:miter lim="800000"/>
            <a:headEnd/>
            <a:tailEnd/>
          </a:ln>
        </p:spPr>
      </p:pic>
      <p:pic>
        <p:nvPicPr>
          <p:cNvPr id="74759" name="Picture 9" descr="ch24_02"/>
          <p:cNvPicPr>
            <a:picLocks noGrp="1" noChangeAspect="1" noChangeArrowheads="1"/>
          </p:cNvPicPr>
          <p:nvPr>
            <p:ph sz="half" idx="2"/>
          </p:nvPr>
        </p:nvPicPr>
        <p:blipFill>
          <a:blip r:embed="rId4" cstate="print"/>
          <a:srcRect/>
          <a:stretch>
            <a:fillRect/>
          </a:stretch>
        </p:blipFill>
        <p:spPr>
          <a:xfrm>
            <a:off x="0" y="2895600"/>
            <a:ext cx="5029200" cy="3962400"/>
          </a:xfr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solidFill>
            <a:schemeClr val="folHlink"/>
          </a:solidFill>
        </p:spPr>
        <p:txBody>
          <a:bodyPr/>
          <a:lstStyle/>
          <a:p>
            <a:pPr eaLnBrk="1" hangingPunct="1"/>
            <a:r>
              <a:rPr lang="en-US" sz="4000" smtClean="0"/>
              <a:t>Nearing the end of the first New Deal</a:t>
            </a:r>
          </a:p>
        </p:txBody>
      </p:sp>
      <p:sp>
        <p:nvSpPr>
          <p:cNvPr id="75779" name="Rectangle 3"/>
          <p:cNvSpPr>
            <a:spLocks noGrp="1" noChangeArrowheads="1"/>
          </p:cNvSpPr>
          <p:nvPr>
            <p:ph type="body" idx="1"/>
          </p:nvPr>
        </p:nvSpPr>
        <p:spPr>
          <a:xfrm>
            <a:off x="4724400" y="1600200"/>
            <a:ext cx="4419600" cy="5257800"/>
          </a:xfrm>
        </p:spPr>
        <p:txBody>
          <a:bodyPr/>
          <a:lstStyle/>
          <a:p>
            <a:pPr eaLnBrk="1" hangingPunct="1">
              <a:lnSpc>
                <a:spcPct val="80000"/>
              </a:lnSpc>
            </a:pPr>
            <a:r>
              <a:rPr lang="en-US" sz="2800" smtClean="0"/>
              <a:t>Production and stock market improve slightly</a:t>
            </a:r>
          </a:p>
          <a:p>
            <a:pPr eaLnBrk="1" hangingPunct="1">
              <a:lnSpc>
                <a:spcPct val="80000"/>
              </a:lnSpc>
            </a:pPr>
            <a:r>
              <a:rPr lang="en-US" sz="2800" smtClean="0"/>
              <a:t>Business and Corporate interests</a:t>
            </a:r>
          </a:p>
          <a:p>
            <a:pPr lvl="1" eaLnBrk="1" hangingPunct="1">
              <a:lnSpc>
                <a:spcPct val="80000"/>
              </a:lnSpc>
            </a:pPr>
            <a:r>
              <a:rPr lang="en-US" sz="2400" smtClean="0"/>
              <a:t>Socialism; govt. economic planning</a:t>
            </a:r>
          </a:p>
          <a:p>
            <a:pPr lvl="1" eaLnBrk="1" hangingPunct="1">
              <a:lnSpc>
                <a:spcPct val="80000"/>
              </a:lnSpc>
            </a:pPr>
            <a:r>
              <a:rPr lang="en-US" sz="2400" smtClean="0"/>
              <a:t>Gold standard</a:t>
            </a:r>
          </a:p>
          <a:p>
            <a:pPr lvl="1" eaLnBrk="1" hangingPunct="1">
              <a:lnSpc>
                <a:spcPct val="80000"/>
              </a:lnSpc>
            </a:pPr>
            <a:r>
              <a:rPr lang="en-US" sz="2400" smtClean="0"/>
              <a:t>Work relief programs</a:t>
            </a:r>
          </a:p>
          <a:p>
            <a:pPr lvl="1" eaLnBrk="1" hangingPunct="1">
              <a:lnSpc>
                <a:spcPct val="80000"/>
              </a:lnSpc>
            </a:pPr>
            <a:r>
              <a:rPr lang="en-US" sz="2400" smtClean="0"/>
              <a:t>Liberty League</a:t>
            </a:r>
          </a:p>
          <a:p>
            <a:pPr eaLnBrk="1" hangingPunct="1">
              <a:lnSpc>
                <a:spcPct val="80000"/>
              </a:lnSpc>
            </a:pPr>
            <a:r>
              <a:rPr lang="en-US" sz="2800" smtClean="0"/>
              <a:t>1934 mid-term elections</a:t>
            </a:r>
          </a:p>
          <a:p>
            <a:pPr eaLnBrk="1" hangingPunct="1">
              <a:lnSpc>
                <a:spcPct val="80000"/>
              </a:lnSpc>
            </a:pPr>
            <a:r>
              <a:rPr lang="en-US" sz="2800" smtClean="0"/>
              <a:t>Considered his presidency the Broker state, negotiator</a:t>
            </a:r>
          </a:p>
        </p:txBody>
      </p:sp>
      <p:pic>
        <p:nvPicPr>
          <p:cNvPr id="75780" name="Picture 7" descr="FDR1935homecoming"/>
          <p:cNvPicPr>
            <a:picLocks noChangeAspect="1" noChangeArrowheads="1"/>
          </p:cNvPicPr>
          <p:nvPr/>
        </p:nvPicPr>
        <p:blipFill>
          <a:blip r:embed="rId2" cstate="print"/>
          <a:srcRect/>
          <a:stretch>
            <a:fillRect/>
          </a:stretch>
        </p:blipFill>
        <p:spPr bwMode="auto">
          <a:xfrm>
            <a:off x="-15875" y="2590800"/>
            <a:ext cx="5045075" cy="229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chemeClr val="accent1"/>
          </a:solidFill>
        </p:spPr>
        <p:txBody>
          <a:bodyPr/>
          <a:lstStyle/>
          <a:p>
            <a:pPr eaLnBrk="1" hangingPunct="1"/>
            <a:r>
              <a:rPr lang="en-US" sz="4000" dirty="0" smtClean="0"/>
              <a:t>Signs that there was a depression</a:t>
            </a:r>
          </a:p>
        </p:txBody>
      </p:sp>
      <p:sp>
        <p:nvSpPr>
          <p:cNvPr id="9219" name="Rectangle 3"/>
          <p:cNvSpPr>
            <a:spLocks noGrp="1" noChangeArrowheads="1"/>
          </p:cNvSpPr>
          <p:nvPr>
            <p:ph type="body" idx="1"/>
          </p:nvPr>
        </p:nvSpPr>
        <p:spPr>
          <a:xfrm>
            <a:off x="0" y="1447800"/>
            <a:ext cx="4419600" cy="5257800"/>
          </a:xfrm>
        </p:spPr>
        <p:txBody>
          <a:bodyPr/>
          <a:lstStyle/>
          <a:p>
            <a:pPr eaLnBrk="1" hangingPunct="1">
              <a:lnSpc>
                <a:spcPct val="90000"/>
              </a:lnSpc>
            </a:pPr>
            <a:r>
              <a:rPr lang="en-US" dirty="0" smtClean="0"/>
              <a:t>Unemployment in cities accentuated, Cleveland 50%, Toledo 80%, Akron 60%</a:t>
            </a:r>
          </a:p>
          <a:p>
            <a:pPr eaLnBrk="1" hangingPunct="1">
              <a:lnSpc>
                <a:spcPct val="90000"/>
              </a:lnSpc>
            </a:pPr>
            <a:r>
              <a:rPr lang="en-US" dirty="0" smtClean="0"/>
              <a:t>4 mill men hit the rails “riding”. Freight trains, Hobos, 2 million move west looking for a new life (Grapes of Wrath), people begging.</a:t>
            </a:r>
          </a:p>
          <a:p>
            <a:pPr eaLnBrk="1" hangingPunct="1">
              <a:lnSpc>
                <a:spcPct val="90000"/>
              </a:lnSpc>
            </a:pPr>
            <a:endParaRPr lang="en-US" dirty="0" smtClean="0"/>
          </a:p>
        </p:txBody>
      </p:sp>
      <p:pic>
        <p:nvPicPr>
          <p:cNvPr id="9220" name="Picture 5" descr="water0701"/>
          <p:cNvPicPr>
            <a:picLocks noChangeAspect="1" noChangeArrowheads="1"/>
          </p:cNvPicPr>
          <p:nvPr/>
        </p:nvPicPr>
        <p:blipFill>
          <a:blip r:embed="rId2" cstate="print"/>
          <a:srcRect/>
          <a:stretch>
            <a:fillRect/>
          </a:stretch>
        </p:blipFill>
        <p:spPr bwMode="auto">
          <a:xfrm>
            <a:off x="4419600" y="1600200"/>
            <a:ext cx="4724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0"/>
            <a:ext cx="7239000" cy="1143000"/>
          </a:xfrm>
          <a:solidFill>
            <a:schemeClr val="bg2"/>
          </a:solidFill>
        </p:spPr>
        <p:txBody>
          <a:bodyPr/>
          <a:lstStyle/>
          <a:p>
            <a:pPr eaLnBrk="1" hangingPunct="1"/>
            <a:r>
              <a:rPr lang="en-US" dirty="0" smtClean="0">
                <a:solidFill>
                  <a:srgbClr val="0099FF"/>
                </a:solidFill>
              </a:rPr>
              <a:t>Swinging from the Left Field Bleachers</a:t>
            </a:r>
          </a:p>
        </p:txBody>
      </p:sp>
      <p:sp>
        <p:nvSpPr>
          <p:cNvPr id="76803" name="Rectangle 3"/>
          <p:cNvSpPr>
            <a:spLocks noGrp="1" noChangeArrowheads="1"/>
          </p:cNvSpPr>
          <p:nvPr>
            <p:ph type="body" sz="half" idx="1"/>
          </p:nvPr>
        </p:nvSpPr>
        <p:spPr>
          <a:xfrm>
            <a:off x="457200" y="1219200"/>
            <a:ext cx="4038600" cy="4373563"/>
          </a:xfrm>
        </p:spPr>
        <p:txBody>
          <a:bodyPr/>
          <a:lstStyle/>
          <a:p>
            <a:pPr eaLnBrk="1" hangingPunct="1">
              <a:lnSpc>
                <a:spcPct val="80000"/>
              </a:lnSpc>
            </a:pPr>
            <a:r>
              <a:rPr lang="en-US" sz="2000" b="1" dirty="0" smtClean="0"/>
              <a:t>The American Liberty League – from the Right</a:t>
            </a:r>
          </a:p>
          <a:p>
            <a:pPr eaLnBrk="1" hangingPunct="1">
              <a:lnSpc>
                <a:spcPct val="80000"/>
              </a:lnSpc>
            </a:pPr>
            <a:r>
              <a:rPr lang="en-US" sz="2000" b="1" dirty="0" smtClean="0"/>
              <a:t>Upton Sinclair</a:t>
            </a:r>
          </a:p>
          <a:p>
            <a:pPr lvl="1" eaLnBrk="1" hangingPunct="1">
              <a:lnSpc>
                <a:spcPct val="80000"/>
              </a:lnSpc>
            </a:pPr>
            <a:r>
              <a:rPr lang="en-US" sz="1800" dirty="0" smtClean="0"/>
              <a:t>Old age pension fund</a:t>
            </a:r>
          </a:p>
          <a:p>
            <a:pPr lvl="1" eaLnBrk="1" hangingPunct="1">
              <a:lnSpc>
                <a:spcPct val="80000"/>
              </a:lnSpc>
            </a:pPr>
            <a:r>
              <a:rPr lang="en-US" sz="1800" dirty="0" smtClean="0"/>
              <a:t>Higher income/inheritance taxes</a:t>
            </a:r>
          </a:p>
          <a:p>
            <a:pPr eaLnBrk="1" hangingPunct="1">
              <a:lnSpc>
                <a:spcPct val="80000"/>
              </a:lnSpc>
            </a:pPr>
            <a:r>
              <a:rPr lang="en-US" sz="2000" b="1" dirty="0" smtClean="0"/>
              <a:t>Francis Townsend- </a:t>
            </a:r>
            <a:r>
              <a:rPr lang="en-US" sz="1600" dirty="0" smtClean="0"/>
              <a:t>California</a:t>
            </a:r>
          </a:p>
          <a:p>
            <a:pPr lvl="1" eaLnBrk="1" hangingPunct="1">
              <a:lnSpc>
                <a:spcPct val="80000"/>
              </a:lnSpc>
            </a:pPr>
            <a:r>
              <a:rPr lang="en-US" sz="1800" dirty="0" smtClean="0"/>
              <a:t>Old age pension fund</a:t>
            </a:r>
          </a:p>
          <a:p>
            <a:pPr lvl="1" eaLnBrk="1" hangingPunct="1">
              <a:lnSpc>
                <a:spcPct val="80000"/>
              </a:lnSpc>
            </a:pPr>
            <a:r>
              <a:rPr lang="en-US" sz="1800" dirty="0" smtClean="0"/>
              <a:t>Money must be spent</a:t>
            </a:r>
          </a:p>
          <a:p>
            <a:pPr eaLnBrk="1" hangingPunct="1">
              <a:lnSpc>
                <a:spcPct val="80000"/>
              </a:lnSpc>
            </a:pPr>
            <a:r>
              <a:rPr lang="en-US" sz="2000" b="1" dirty="0" smtClean="0"/>
              <a:t>Father Charles Coughlin-</a:t>
            </a:r>
            <a:r>
              <a:rPr lang="en-US" sz="1600" dirty="0" smtClean="0"/>
              <a:t>Royal Oak, MI</a:t>
            </a:r>
          </a:p>
          <a:p>
            <a:pPr lvl="1" eaLnBrk="1" hangingPunct="1">
              <a:lnSpc>
                <a:spcPct val="80000"/>
              </a:lnSpc>
            </a:pPr>
            <a:r>
              <a:rPr lang="en-US" sz="1800" dirty="0" smtClean="0"/>
              <a:t>FDR too pro-business</a:t>
            </a:r>
          </a:p>
          <a:p>
            <a:pPr lvl="1" eaLnBrk="1" hangingPunct="1">
              <a:lnSpc>
                <a:spcPct val="80000"/>
              </a:lnSpc>
            </a:pPr>
            <a:r>
              <a:rPr lang="en-US" sz="1800" dirty="0" smtClean="0"/>
              <a:t>Attacked the “Jewish banking cartel”</a:t>
            </a:r>
          </a:p>
        </p:txBody>
      </p:sp>
      <p:pic>
        <p:nvPicPr>
          <p:cNvPr id="76804" name="Picture 5" descr="32843h"/>
          <p:cNvPicPr>
            <a:picLocks noChangeAspect="1" noChangeArrowheads="1"/>
          </p:cNvPicPr>
          <p:nvPr/>
        </p:nvPicPr>
        <p:blipFill>
          <a:blip r:embed="rId2" cstate="print"/>
          <a:srcRect/>
          <a:stretch>
            <a:fillRect/>
          </a:stretch>
        </p:blipFill>
        <p:spPr bwMode="auto">
          <a:xfrm>
            <a:off x="5715000" y="772534"/>
            <a:ext cx="2895600" cy="4291591"/>
          </a:xfrm>
          <a:prstGeom prst="rect">
            <a:avLst/>
          </a:prstGeom>
          <a:noFill/>
          <a:ln w="9525">
            <a:noFill/>
            <a:miter lim="800000"/>
            <a:headEnd/>
            <a:tailEnd/>
          </a:ln>
        </p:spPr>
      </p:pic>
      <p:sp>
        <p:nvSpPr>
          <p:cNvPr id="76805" name="Rectangle 6"/>
          <p:cNvSpPr>
            <a:spLocks noChangeArrowheads="1"/>
          </p:cNvSpPr>
          <p:nvPr/>
        </p:nvSpPr>
        <p:spPr bwMode="auto">
          <a:xfrm>
            <a:off x="0" y="5029200"/>
            <a:ext cx="9144000" cy="2006600"/>
          </a:xfrm>
          <a:prstGeom prst="rect">
            <a:avLst/>
          </a:prstGeom>
          <a:noFill/>
          <a:ln w="9525">
            <a:noFill/>
            <a:miter lim="800000"/>
            <a:headEnd/>
            <a:tailEnd/>
          </a:ln>
        </p:spPr>
        <p:txBody>
          <a:bodyPr anchor="ctr">
            <a:spAutoFit/>
          </a:bodyPr>
          <a:lstStyle/>
          <a:p>
            <a:r>
              <a:rPr lang="en-US" sz="1400"/>
              <a:t>Charles Coughlin, the radio priest of Detroit, gave his 1st radio sermon Oct. 26, 1925, on WJR, and used radio to raise money to build his Shrine of the Little Flower Church in Royal Oak MI. His radio show was cancelled by CBS in April 1931, but he formed his own network of 35 stations. He was pro-FDR until 1934 when he organized the National Union for Social Justice to oppose FDR and Henry Morgenthau, praised Huey Long and Mussolini. By 1938 he was allied with the German-American Bund in a Christian Front against Jews, unions, communists. The new NAB code in 1939 caused radio stations to cancel Coughlin's broadcasts and he was off the air by April, 1940. In 1942 his newspaper was banned from the mails under the Espionage Act for being pro-Nazi and ceased publication. </a:t>
            </a:r>
            <a:br>
              <a:rPr lang="en-US" sz="1400"/>
            </a:br>
            <a:endParaRPr lang="en-US" sz="1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solidFill>
            <a:schemeClr val="bg2"/>
          </a:solidFill>
        </p:spPr>
        <p:txBody>
          <a:bodyPr/>
          <a:lstStyle/>
          <a:p>
            <a:pPr eaLnBrk="1" hangingPunct="1"/>
            <a:r>
              <a:rPr lang="en-US" sz="4000" smtClean="0">
                <a:solidFill>
                  <a:srgbClr val="0099FF"/>
                </a:solidFill>
              </a:rPr>
              <a:t>Senator Huey P. Long; Thunder on the Left</a:t>
            </a:r>
          </a:p>
        </p:txBody>
      </p:sp>
      <p:sp>
        <p:nvSpPr>
          <p:cNvPr id="77827" name="Rectangle 3"/>
          <p:cNvSpPr>
            <a:spLocks noGrp="1" noChangeArrowheads="1"/>
          </p:cNvSpPr>
          <p:nvPr>
            <p:ph type="body" idx="1"/>
          </p:nvPr>
        </p:nvSpPr>
        <p:spPr>
          <a:xfrm>
            <a:off x="4495800" y="1447800"/>
            <a:ext cx="4648200" cy="5410200"/>
          </a:xfrm>
        </p:spPr>
        <p:txBody>
          <a:bodyPr/>
          <a:lstStyle/>
          <a:p>
            <a:pPr eaLnBrk="1" hangingPunct="1"/>
            <a:r>
              <a:rPr lang="en-US" sz="2800" smtClean="0"/>
              <a:t>“Share the Wealth”-$2500</a:t>
            </a:r>
          </a:p>
          <a:p>
            <a:pPr lvl="1" eaLnBrk="1" hangingPunct="1"/>
            <a:r>
              <a:rPr lang="en-US" sz="2400" smtClean="0"/>
              <a:t>Confiscate all income over a million dollars</a:t>
            </a:r>
          </a:p>
          <a:p>
            <a:pPr lvl="1" eaLnBrk="1" hangingPunct="1"/>
            <a:r>
              <a:rPr lang="en-US" sz="2400" smtClean="0"/>
              <a:t>Old age pensions</a:t>
            </a:r>
          </a:p>
          <a:p>
            <a:pPr lvl="1" eaLnBrk="1" hangingPunct="1"/>
            <a:r>
              <a:rPr lang="en-US" sz="2400" smtClean="0"/>
              <a:t>Expanded government programs</a:t>
            </a:r>
          </a:p>
          <a:p>
            <a:pPr lvl="2" eaLnBrk="1" hangingPunct="1"/>
            <a:r>
              <a:rPr lang="en-US" sz="2000" smtClean="0"/>
              <a:t>Roads and highways</a:t>
            </a:r>
          </a:p>
          <a:p>
            <a:pPr lvl="2" eaLnBrk="1" hangingPunct="1"/>
            <a:r>
              <a:rPr lang="en-US" sz="2000" smtClean="0"/>
              <a:t>Schools</a:t>
            </a:r>
          </a:p>
          <a:p>
            <a:pPr lvl="2" eaLnBrk="1" hangingPunct="1"/>
            <a:r>
              <a:rPr lang="en-US" sz="2000" smtClean="0"/>
              <a:t>Hospitals</a:t>
            </a:r>
          </a:p>
          <a:p>
            <a:pPr lvl="2" eaLnBrk="1" hangingPunct="1"/>
            <a:r>
              <a:rPr lang="en-US" sz="2000" smtClean="0"/>
              <a:t>Guaranteed education from K through College</a:t>
            </a:r>
          </a:p>
          <a:p>
            <a:pPr lvl="1" eaLnBrk="1" hangingPunct="1"/>
            <a:r>
              <a:rPr lang="en-US" sz="2400" smtClean="0"/>
              <a:t>Taxed the oil/refinery and corporate interests</a:t>
            </a:r>
          </a:p>
        </p:txBody>
      </p:sp>
      <p:pic>
        <p:nvPicPr>
          <p:cNvPr id="77828" name="Picture 5" descr="Huey-Long(1)200"/>
          <p:cNvPicPr>
            <a:picLocks noChangeAspect="1" noChangeArrowheads="1"/>
          </p:cNvPicPr>
          <p:nvPr/>
        </p:nvPicPr>
        <p:blipFill>
          <a:blip r:embed="rId2" cstate="print"/>
          <a:srcRect/>
          <a:stretch>
            <a:fillRect/>
          </a:stretch>
        </p:blipFill>
        <p:spPr bwMode="auto">
          <a:xfrm>
            <a:off x="457200" y="1981200"/>
            <a:ext cx="44196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152400"/>
            <a:ext cx="7620000" cy="1066800"/>
          </a:xfrm>
          <a:solidFill>
            <a:schemeClr val="bg2"/>
          </a:solidFill>
        </p:spPr>
        <p:txBody>
          <a:bodyPr/>
          <a:lstStyle/>
          <a:p>
            <a:pPr eaLnBrk="1" hangingPunct="1"/>
            <a:r>
              <a:rPr lang="en-US" smtClean="0">
                <a:solidFill>
                  <a:srgbClr val="0099FF"/>
                </a:solidFill>
              </a:rPr>
              <a:t>Corporations and the Wealthy</a:t>
            </a:r>
          </a:p>
        </p:txBody>
      </p:sp>
      <p:sp>
        <p:nvSpPr>
          <p:cNvPr id="78851" name="Rectangle 3"/>
          <p:cNvSpPr>
            <a:spLocks noGrp="1" noChangeArrowheads="1"/>
          </p:cNvSpPr>
          <p:nvPr>
            <p:ph type="body" idx="1"/>
          </p:nvPr>
        </p:nvSpPr>
        <p:spPr>
          <a:xfrm>
            <a:off x="0" y="1447800"/>
            <a:ext cx="5867400" cy="5257800"/>
          </a:xfrm>
        </p:spPr>
        <p:txBody>
          <a:bodyPr/>
          <a:lstStyle/>
          <a:p>
            <a:pPr eaLnBrk="1" hangingPunct="1">
              <a:lnSpc>
                <a:spcPct val="80000"/>
              </a:lnSpc>
            </a:pPr>
            <a:r>
              <a:rPr lang="en-US" sz="2800" smtClean="0"/>
              <a:t>FDR responds to the political influence of Senator Huey P. Long in 1935- </a:t>
            </a:r>
            <a:r>
              <a:rPr lang="en-US" sz="2800" b="1" smtClean="0"/>
              <a:t>"The Kingfish" as Robin Hood</a:t>
            </a:r>
            <a:r>
              <a:rPr lang="en-US" sz="2800" smtClean="0"/>
              <a:t> </a:t>
            </a:r>
          </a:p>
          <a:p>
            <a:pPr eaLnBrk="1" hangingPunct="1">
              <a:lnSpc>
                <a:spcPct val="80000"/>
              </a:lnSpc>
            </a:pPr>
            <a:endParaRPr lang="en-US" sz="2800" smtClean="0"/>
          </a:p>
          <a:p>
            <a:pPr lvl="1" eaLnBrk="1" hangingPunct="1">
              <a:lnSpc>
                <a:spcPct val="80000"/>
              </a:lnSpc>
            </a:pPr>
            <a:r>
              <a:rPr lang="en-US" sz="2400" smtClean="0"/>
              <a:t>Public Utility Holding Act</a:t>
            </a:r>
            <a:r>
              <a:rPr lang="en-US" sz="2400" b="1" smtClean="0"/>
              <a:t>. </a:t>
            </a:r>
            <a:r>
              <a:rPr lang="en-US" sz="2400" smtClean="0"/>
              <a:t>A public necessity required public control</a:t>
            </a:r>
          </a:p>
          <a:p>
            <a:pPr lvl="1" eaLnBrk="1" hangingPunct="1">
              <a:lnSpc>
                <a:spcPct val="80000"/>
              </a:lnSpc>
            </a:pPr>
            <a:r>
              <a:rPr lang="en-US" sz="2400" smtClean="0"/>
              <a:t>Increased income taxes on the wealthy</a:t>
            </a:r>
          </a:p>
          <a:p>
            <a:pPr eaLnBrk="1" hangingPunct="1">
              <a:lnSpc>
                <a:spcPct val="80000"/>
              </a:lnSpc>
            </a:pPr>
            <a:r>
              <a:rPr lang="en-US" sz="2800" smtClean="0"/>
              <a:t>“Let it be said in my first term that the forces of concentrated wealth met their match; in my second term, let it be said they met their master.”  FDR</a:t>
            </a:r>
          </a:p>
        </p:txBody>
      </p:sp>
      <p:pic>
        <p:nvPicPr>
          <p:cNvPr id="78852" name="Picture 5" descr="501-1"/>
          <p:cNvPicPr>
            <a:picLocks noChangeAspect="1" noChangeArrowheads="1"/>
          </p:cNvPicPr>
          <p:nvPr/>
        </p:nvPicPr>
        <p:blipFill>
          <a:blip r:embed="rId2" cstate="print"/>
          <a:srcRect/>
          <a:stretch>
            <a:fillRect/>
          </a:stretch>
        </p:blipFill>
        <p:spPr bwMode="auto">
          <a:xfrm>
            <a:off x="6858000" y="1295400"/>
            <a:ext cx="2286000" cy="3008313"/>
          </a:xfrm>
          <a:prstGeom prst="rect">
            <a:avLst/>
          </a:prstGeom>
          <a:noFill/>
          <a:ln w="9525">
            <a:noFill/>
            <a:miter lim="800000"/>
            <a:headEnd/>
            <a:tailEnd/>
          </a:ln>
        </p:spPr>
      </p:pic>
      <p:pic>
        <p:nvPicPr>
          <p:cNvPr id="78853" name="Picture 7" descr="631-1"/>
          <p:cNvPicPr>
            <a:picLocks noChangeAspect="1" noChangeArrowheads="1"/>
          </p:cNvPicPr>
          <p:nvPr/>
        </p:nvPicPr>
        <p:blipFill>
          <a:blip r:embed="rId3" cstate="print"/>
          <a:srcRect/>
          <a:stretch>
            <a:fillRect/>
          </a:stretch>
        </p:blipFill>
        <p:spPr bwMode="auto">
          <a:xfrm>
            <a:off x="5867400" y="4267200"/>
            <a:ext cx="19685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600200" y="274638"/>
            <a:ext cx="6019800" cy="1249362"/>
          </a:xfrm>
          <a:solidFill>
            <a:schemeClr val="bg2"/>
          </a:solidFill>
        </p:spPr>
        <p:txBody>
          <a:bodyPr/>
          <a:lstStyle/>
          <a:p>
            <a:pPr eaLnBrk="1" hangingPunct="1"/>
            <a:r>
              <a:rPr lang="en-US" sz="4000" smtClean="0">
                <a:solidFill>
                  <a:srgbClr val="0099FF"/>
                </a:solidFill>
              </a:rPr>
              <a:t>SECOND NEW DEAL</a:t>
            </a:r>
            <a:br>
              <a:rPr lang="en-US" sz="4000" smtClean="0">
                <a:solidFill>
                  <a:srgbClr val="0099FF"/>
                </a:solidFill>
              </a:rPr>
            </a:br>
            <a:r>
              <a:rPr lang="en-US" sz="4000" smtClean="0">
                <a:solidFill>
                  <a:srgbClr val="0099FF"/>
                </a:solidFill>
              </a:rPr>
              <a:t>1935-1937</a:t>
            </a:r>
          </a:p>
        </p:txBody>
      </p:sp>
      <p:sp>
        <p:nvSpPr>
          <p:cNvPr id="79875" name="Rectangle 3"/>
          <p:cNvSpPr>
            <a:spLocks noGrp="1" noChangeArrowheads="1"/>
          </p:cNvSpPr>
          <p:nvPr>
            <p:ph type="body" idx="1"/>
          </p:nvPr>
        </p:nvSpPr>
        <p:spPr>
          <a:xfrm>
            <a:off x="4724400" y="1600200"/>
            <a:ext cx="4419600" cy="5257800"/>
          </a:xfrm>
        </p:spPr>
        <p:txBody>
          <a:bodyPr/>
          <a:lstStyle/>
          <a:p>
            <a:pPr eaLnBrk="1" hangingPunct="1">
              <a:lnSpc>
                <a:spcPct val="80000"/>
              </a:lnSpc>
            </a:pPr>
            <a:r>
              <a:rPr lang="en-US" sz="2800" smtClean="0"/>
              <a:t>FDR realizes that the business community will not support his programs and begins to attack the interests of concentrated wealth. Also focus on Reform.</a:t>
            </a:r>
          </a:p>
          <a:p>
            <a:pPr eaLnBrk="1" hangingPunct="1">
              <a:lnSpc>
                <a:spcPct val="80000"/>
              </a:lnSpc>
            </a:pPr>
            <a:r>
              <a:rPr lang="en-US" sz="2800" smtClean="0"/>
              <a:t>FDR is also responding to the political pressures from those who want him to do more.  More specifically, he is feeling the political pressure of Huey P. Long.</a:t>
            </a:r>
          </a:p>
        </p:txBody>
      </p:sp>
      <p:pic>
        <p:nvPicPr>
          <p:cNvPr id="79876" name="Picture 7" descr="IWT02L04ol01P"/>
          <p:cNvPicPr>
            <a:picLocks noChangeAspect="1" noChangeArrowheads="1"/>
          </p:cNvPicPr>
          <p:nvPr/>
        </p:nvPicPr>
        <p:blipFill>
          <a:blip r:embed="rId2" cstate="print"/>
          <a:srcRect/>
          <a:stretch>
            <a:fillRect/>
          </a:stretch>
        </p:blipFill>
        <p:spPr bwMode="auto">
          <a:xfrm>
            <a:off x="381000" y="1636713"/>
            <a:ext cx="4038600" cy="522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1143000"/>
          </a:xfrm>
          <a:solidFill>
            <a:schemeClr val="bg2"/>
          </a:solidFill>
        </p:spPr>
        <p:txBody>
          <a:bodyPr/>
          <a:lstStyle/>
          <a:p>
            <a:pPr eaLnBrk="1" hangingPunct="1"/>
            <a:r>
              <a:rPr lang="en-US" smtClean="0">
                <a:solidFill>
                  <a:srgbClr val="0099FF"/>
                </a:solidFill>
              </a:rPr>
              <a:t>Social Security Act: 1935</a:t>
            </a:r>
          </a:p>
        </p:txBody>
      </p:sp>
      <p:sp>
        <p:nvSpPr>
          <p:cNvPr id="80899" name="Rectangle 3"/>
          <p:cNvSpPr>
            <a:spLocks noGrp="1" noChangeArrowheads="1"/>
          </p:cNvSpPr>
          <p:nvPr>
            <p:ph type="body" idx="1"/>
          </p:nvPr>
        </p:nvSpPr>
        <p:spPr>
          <a:xfrm>
            <a:off x="0" y="1600200"/>
            <a:ext cx="4953000" cy="5257800"/>
          </a:xfrm>
        </p:spPr>
        <p:txBody>
          <a:bodyPr/>
          <a:lstStyle/>
          <a:p>
            <a:pPr eaLnBrk="1" hangingPunct="1">
              <a:lnSpc>
                <a:spcPct val="80000"/>
              </a:lnSpc>
            </a:pPr>
            <a:r>
              <a:rPr lang="en-US" sz="2400" smtClean="0"/>
              <a:t>The U.S. was the last industrialized nation of the world to lack a universal plan for retirement, unemployment and health insurance.</a:t>
            </a:r>
          </a:p>
          <a:p>
            <a:pPr eaLnBrk="1" hangingPunct="1">
              <a:lnSpc>
                <a:spcPct val="80000"/>
              </a:lnSpc>
            </a:pPr>
            <a:r>
              <a:rPr lang="en-US" sz="2400" smtClean="0"/>
              <a:t>Proposal</a:t>
            </a:r>
          </a:p>
          <a:p>
            <a:pPr lvl="1" eaLnBrk="1" hangingPunct="1">
              <a:lnSpc>
                <a:spcPct val="80000"/>
              </a:lnSpc>
            </a:pPr>
            <a:r>
              <a:rPr lang="en-US" sz="2000" smtClean="0"/>
              <a:t>National health insurance</a:t>
            </a:r>
          </a:p>
          <a:p>
            <a:pPr lvl="1" eaLnBrk="1" hangingPunct="1">
              <a:lnSpc>
                <a:spcPct val="80000"/>
              </a:lnSpc>
            </a:pPr>
            <a:r>
              <a:rPr lang="en-US" sz="2000" smtClean="0"/>
              <a:t>Old-age pension plan</a:t>
            </a:r>
          </a:p>
          <a:p>
            <a:pPr lvl="1" eaLnBrk="1" hangingPunct="1">
              <a:lnSpc>
                <a:spcPct val="80000"/>
              </a:lnSpc>
            </a:pPr>
            <a:r>
              <a:rPr lang="en-US" sz="2000" smtClean="0"/>
              <a:t>Unemployment compensation fund</a:t>
            </a:r>
          </a:p>
          <a:p>
            <a:pPr eaLnBrk="1" hangingPunct="1">
              <a:lnSpc>
                <a:spcPct val="80000"/>
              </a:lnSpc>
            </a:pPr>
            <a:r>
              <a:rPr lang="en-US" sz="2400" smtClean="0"/>
              <a:t>A middle-class welfare program</a:t>
            </a:r>
          </a:p>
          <a:p>
            <a:pPr eaLnBrk="1" hangingPunct="1">
              <a:lnSpc>
                <a:spcPct val="80000"/>
              </a:lnSpc>
            </a:pPr>
            <a:r>
              <a:rPr lang="en-US" sz="2400" smtClean="0"/>
              <a:t>Payroll tax, ½ and ½, handicap, unemployment benefits dependent children. Safety net</a:t>
            </a:r>
          </a:p>
          <a:p>
            <a:pPr eaLnBrk="1" hangingPunct="1">
              <a:lnSpc>
                <a:spcPct val="80000"/>
              </a:lnSpc>
            </a:pPr>
            <a:r>
              <a:rPr lang="en-US" sz="2400" smtClean="0"/>
              <a:t>Trying to encourage older people to retire, open up jobs for men with families.</a:t>
            </a:r>
          </a:p>
          <a:p>
            <a:pPr lvl="1" eaLnBrk="1" hangingPunct="1">
              <a:lnSpc>
                <a:spcPct val="80000"/>
              </a:lnSpc>
            </a:pPr>
            <a:endParaRPr lang="en-US" sz="2000" smtClean="0"/>
          </a:p>
        </p:txBody>
      </p:sp>
      <p:pic>
        <p:nvPicPr>
          <p:cNvPr id="80900" name="Picture 5" descr="sscard"/>
          <p:cNvPicPr>
            <a:picLocks noChangeAspect="1" noChangeArrowheads="1"/>
          </p:cNvPicPr>
          <p:nvPr/>
        </p:nvPicPr>
        <p:blipFill>
          <a:blip r:embed="rId2" cstate="print"/>
          <a:srcRect/>
          <a:stretch>
            <a:fillRect/>
          </a:stretch>
        </p:blipFill>
        <p:spPr bwMode="auto">
          <a:xfrm>
            <a:off x="5791200" y="1171575"/>
            <a:ext cx="3352800" cy="2644775"/>
          </a:xfrm>
          <a:prstGeom prst="rect">
            <a:avLst/>
          </a:prstGeom>
          <a:noFill/>
          <a:ln w="9525">
            <a:noFill/>
            <a:miter lim="800000"/>
            <a:headEnd/>
            <a:tailEnd/>
          </a:ln>
        </p:spPr>
      </p:pic>
      <p:pic>
        <p:nvPicPr>
          <p:cNvPr id="80901" name="Picture 7" descr="chap2fdr"/>
          <p:cNvPicPr>
            <a:picLocks noChangeAspect="1" noChangeArrowheads="1"/>
          </p:cNvPicPr>
          <p:nvPr/>
        </p:nvPicPr>
        <p:blipFill>
          <a:blip r:embed="rId3" cstate="print"/>
          <a:srcRect/>
          <a:stretch>
            <a:fillRect/>
          </a:stretch>
        </p:blipFill>
        <p:spPr bwMode="auto">
          <a:xfrm>
            <a:off x="5086350" y="3886200"/>
            <a:ext cx="4057650" cy="279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US" smtClean="0"/>
          </a:p>
        </p:txBody>
      </p:sp>
      <p:sp>
        <p:nvSpPr>
          <p:cNvPr id="81923" name="Content Placeholder 2"/>
          <p:cNvSpPr>
            <a:spLocks noGrp="1"/>
          </p:cNvSpPr>
          <p:nvPr>
            <p:ph idx="1"/>
          </p:nvPr>
        </p:nvSpPr>
        <p:spPr/>
        <p:txBody>
          <a:bodyPr/>
          <a:lstStyle/>
          <a:p>
            <a:endParaRPr lang="en-US" smtClean="0"/>
          </a:p>
        </p:txBody>
      </p:sp>
      <p:pic>
        <p:nvPicPr>
          <p:cNvPr id="81924" name="Picture 4" descr="A Monthly Check for You..."/>
          <p:cNvPicPr>
            <a:picLocks noChangeAspect="1" noChangeArrowheads="1"/>
          </p:cNvPicPr>
          <p:nvPr/>
        </p:nvPicPr>
        <p:blipFill>
          <a:blip r:embed="rId2" cstate="print"/>
          <a:srcRect/>
          <a:stretch>
            <a:fillRect/>
          </a:stretch>
        </p:blipFill>
        <p:spPr bwMode="auto">
          <a:xfrm>
            <a:off x="2265363" y="-19050"/>
            <a:ext cx="4395787"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solidFill>
            <a:schemeClr val="bg2"/>
          </a:solidFill>
        </p:spPr>
        <p:txBody>
          <a:bodyPr/>
          <a:lstStyle/>
          <a:p>
            <a:pPr eaLnBrk="1" hangingPunct="1"/>
            <a:r>
              <a:rPr lang="en-US" sz="4000" smtClean="0">
                <a:solidFill>
                  <a:srgbClr val="0099FF"/>
                </a:solidFill>
              </a:rPr>
              <a:t>FDR on taxes to pay for Social Security</a:t>
            </a:r>
          </a:p>
        </p:txBody>
      </p:sp>
      <p:sp>
        <p:nvSpPr>
          <p:cNvPr id="82947" name="Rectangle 3"/>
          <p:cNvSpPr>
            <a:spLocks noGrp="1" noChangeArrowheads="1"/>
          </p:cNvSpPr>
          <p:nvPr>
            <p:ph type="body" idx="1"/>
          </p:nvPr>
        </p:nvSpPr>
        <p:spPr>
          <a:xfrm>
            <a:off x="4343400" y="1447800"/>
            <a:ext cx="4800600" cy="5410200"/>
          </a:xfrm>
        </p:spPr>
        <p:txBody>
          <a:bodyPr/>
          <a:lstStyle/>
          <a:p>
            <a:pPr eaLnBrk="1" hangingPunct="1"/>
            <a:r>
              <a:rPr lang="en-US" sz="2800" smtClean="0"/>
              <a:t>“We put those payroll contributions there so as to give the contributors a legal, moral, and political right to collect their pensions and unemployment benefits.”</a:t>
            </a:r>
          </a:p>
          <a:p>
            <a:pPr eaLnBrk="1" hangingPunct="1"/>
            <a:endParaRPr lang="en-US" sz="2800" smtClean="0"/>
          </a:p>
          <a:p>
            <a:pPr eaLnBrk="1" hangingPunct="1"/>
            <a:r>
              <a:rPr lang="en-US" sz="2800" smtClean="0"/>
              <a:t>“With those taxes in there, no damn politician can </a:t>
            </a:r>
            <a:r>
              <a:rPr lang="en-US" sz="2800" i="1" smtClean="0"/>
              <a:t>ever</a:t>
            </a:r>
            <a:r>
              <a:rPr lang="en-US" sz="2800" smtClean="0"/>
              <a:t> scrap my social security program.”</a:t>
            </a:r>
          </a:p>
        </p:txBody>
      </p:sp>
      <p:pic>
        <p:nvPicPr>
          <p:cNvPr id="82948" name="Picture 5" descr="fdr"/>
          <p:cNvPicPr>
            <a:picLocks noChangeAspect="1" noChangeArrowheads="1"/>
          </p:cNvPicPr>
          <p:nvPr/>
        </p:nvPicPr>
        <p:blipFill>
          <a:blip r:embed="rId2" cstate="print"/>
          <a:srcRect/>
          <a:stretch>
            <a:fillRect/>
          </a:stretch>
        </p:blipFill>
        <p:spPr bwMode="auto">
          <a:xfrm>
            <a:off x="187325" y="1600200"/>
            <a:ext cx="39560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8229600" cy="944563"/>
          </a:xfrm>
          <a:solidFill>
            <a:schemeClr val="bg2"/>
          </a:solidFill>
        </p:spPr>
        <p:txBody>
          <a:bodyPr/>
          <a:lstStyle/>
          <a:p>
            <a:pPr eaLnBrk="1" hangingPunct="1"/>
            <a:r>
              <a:rPr lang="en-US" smtClean="0">
                <a:solidFill>
                  <a:srgbClr val="0099FF"/>
                </a:solidFill>
              </a:rPr>
              <a:t>Work Relief and Social Security</a:t>
            </a:r>
          </a:p>
        </p:txBody>
      </p:sp>
      <p:sp>
        <p:nvSpPr>
          <p:cNvPr id="83971" name="Rectangle 3"/>
          <p:cNvSpPr>
            <a:spLocks noGrp="1" noChangeArrowheads="1"/>
          </p:cNvSpPr>
          <p:nvPr>
            <p:ph type="body" idx="1"/>
          </p:nvPr>
        </p:nvSpPr>
        <p:spPr>
          <a:xfrm>
            <a:off x="3429000" y="1295400"/>
            <a:ext cx="5715000" cy="5181600"/>
          </a:xfrm>
        </p:spPr>
        <p:txBody>
          <a:bodyPr/>
          <a:lstStyle/>
          <a:p>
            <a:pPr eaLnBrk="1" hangingPunct="1">
              <a:lnSpc>
                <a:spcPct val="80000"/>
              </a:lnSpc>
            </a:pPr>
            <a:r>
              <a:rPr lang="en-US" sz="1800" b="1" dirty="0" smtClean="0"/>
              <a:t>Wagner Act</a:t>
            </a:r>
            <a:r>
              <a:rPr lang="en-US" sz="1800" dirty="0" smtClean="0"/>
              <a:t> 1935-Corp not happy </a:t>
            </a:r>
            <a:r>
              <a:rPr lang="en-US" sz="1600" dirty="0" smtClean="0"/>
              <a:t>FDR saw the need to increase the power of the working class in order to increase their buying power to stimulate the economy.  Unions provided the tool.</a:t>
            </a:r>
          </a:p>
          <a:p>
            <a:pPr lvl="1" eaLnBrk="1" hangingPunct="1">
              <a:lnSpc>
                <a:spcPct val="80000"/>
              </a:lnSpc>
            </a:pPr>
            <a:r>
              <a:rPr lang="en-US" sz="2000" dirty="0" smtClean="0"/>
              <a:t>Outlawed black listing</a:t>
            </a:r>
          </a:p>
          <a:p>
            <a:pPr lvl="1" eaLnBrk="1" hangingPunct="1">
              <a:lnSpc>
                <a:spcPct val="80000"/>
              </a:lnSpc>
            </a:pPr>
            <a:r>
              <a:rPr lang="en-US" sz="2000" dirty="0" smtClean="0"/>
              <a:t>Union organizing/collective bargaining</a:t>
            </a:r>
          </a:p>
          <a:p>
            <a:pPr lvl="1" eaLnBrk="1" hangingPunct="1">
              <a:lnSpc>
                <a:spcPct val="80000"/>
              </a:lnSpc>
            </a:pPr>
            <a:r>
              <a:rPr lang="en-US" sz="2000" dirty="0" smtClean="0"/>
              <a:t>NLRB; certification of representative organizations/50% union increase in 2 years</a:t>
            </a:r>
            <a:endParaRPr lang="en-US" sz="1600" dirty="0" smtClean="0"/>
          </a:p>
          <a:p>
            <a:pPr eaLnBrk="1" hangingPunct="1">
              <a:lnSpc>
                <a:spcPct val="80000"/>
              </a:lnSpc>
            </a:pPr>
            <a:r>
              <a:rPr lang="en-US" sz="2400" b="1" dirty="0" smtClean="0"/>
              <a:t>WPA; 1935-1941</a:t>
            </a:r>
          </a:p>
          <a:p>
            <a:pPr lvl="1" eaLnBrk="1" hangingPunct="1">
              <a:lnSpc>
                <a:spcPct val="80000"/>
              </a:lnSpc>
            </a:pPr>
            <a:r>
              <a:rPr lang="en-US" sz="1600" dirty="0" smtClean="0"/>
              <a:t>First massive attempt by federal government to solve unemployment, 8 million jobs, $11.4 bill budget 40%</a:t>
            </a:r>
          </a:p>
          <a:p>
            <a:pPr lvl="1" eaLnBrk="1" hangingPunct="1">
              <a:lnSpc>
                <a:spcPct val="80000"/>
              </a:lnSpc>
            </a:pPr>
            <a:r>
              <a:rPr lang="en-US" sz="1600" dirty="0" smtClean="0"/>
              <a:t>Largest expenditure for a government program in U.S. history</a:t>
            </a:r>
          </a:p>
          <a:p>
            <a:pPr lvl="1" eaLnBrk="1" hangingPunct="1">
              <a:lnSpc>
                <a:spcPct val="80000"/>
              </a:lnSpc>
            </a:pPr>
            <a:r>
              <a:rPr lang="en-US" sz="1600" dirty="0" smtClean="0"/>
              <a:t>Workers paid less than private industry</a:t>
            </a:r>
          </a:p>
          <a:p>
            <a:pPr lvl="1" eaLnBrk="1" hangingPunct="1">
              <a:lnSpc>
                <a:spcPct val="80000"/>
              </a:lnSpc>
            </a:pPr>
            <a:r>
              <a:rPr lang="en-US" sz="1600" dirty="0" smtClean="0"/>
              <a:t>Massive number of public works projects-110000 buildings, schools, libraries, public buildings, Zoos and parks, sidewalks, manual labor, infrastructure, 600 airports, 100,000 bridges</a:t>
            </a:r>
          </a:p>
          <a:p>
            <a:pPr lvl="1" eaLnBrk="1" hangingPunct="1">
              <a:lnSpc>
                <a:spcPct val="80000"/>
              </a:lnSpc>
            </a:pPr>
            <a:r>
              <a:rPr lang="en-US" sz="1600" dirty="0" smtClean="0"/>
              <a:t>One job per family; men first</a:t>
            </a:r>
          </a:p>
          <a:p>
            <a:pPr lvl="1" eaLnBrk="1" hangingPunct="1">
              <a:lnSpc>
                <a:spcPct val="80000"/>
              </a:lnSpc>
            </a:pPr>
            <a:r>
              <a:rPr lang="en-US" sz="1600" dirty="0" smtClean="0"/>
              <a:t>Critics; “We piddle around”, competition with private contractors</a:t>
            </a:r>
          </a:p>
        </p:txBody>
      </p:sp>
      <p:pic>
        <p:nvPicPr>
          <p:cNvPr id="83972" name="Picture 5" descr="Usa-wpa-graphic"/>
          <p:cNvPicPr>
            <a:picLocks noChangeAspect="1" noChangeArrowheads="1"/>
          </p:cNvPicPr>
          <p:nvPr/>
        </p:nvPicPr>
        <p:blipFill>
          <a:blip r:embed="rId2" cstate="print"/>
          <a:srcRect/>
          <a:stretch>
            <a:fillRect/>
          </a:stretch>
        </p:blipFill>
        <p:spPr bwMode="auto">
          <a:xfrm>
            <a:off x="152400" y="1143000"/>
            <a:ext cx="2895600" cy="2895600"/>
          </a:xfrm>
          <a:prstGeom prst="rect">
            <a:avLst/>
          </a:prstGeom>
          <a:noFill/>
          <a:ln w="9525">
            <a:noFill/>
            <a:miter lim="800000"/>
            <a:headEnd/>
            <a:tailEnd/>
          </a:ln>
        </p:spPr>
      </p:pic>
      <p:pic>
        <p:nvPicPr>
          <p:cNvPr id="83973" name="Picture 7" descr="wpa%20flood%20control"/>
          <p:cNvPicPr>
            <a:picLocks noChangeAspect="1" noChangeArrowheads="1"/>
          </p:cNvPicPr>
          <p:nvPr/>
        </p:nvPicPr>
        <p:blipFill>
          <a:blip r:embed="rId3" cstate="print"/>
          <a:srcRect/>
          <a:stretch>
            <a:fillRect/>
          </a:stretch>
        </p:blipFill>
        <p:spPr bwMode="auto">
          <a:xfrm>
            <a:off x="228600" y="3986213"/>
            <a:ext cx="3429000" cy="2638425"/>
          </a:xfrm>
          <a:prstGeom prst="rect">
            <a:avLst/>
          </a:prstGeom>
          <a:noFill/>
          <a:ln w="9525">
            <a:noFill/>
            <a:miter lim="800000"/>
            <a:headEnd/>
            <a:tailEnd/>
          </a:ln>
        </p:spPr>
      </p:pic>
      <p:pic>
        <p:nvPicPr>
          <p:cNvPr id="83974" name="Picture 9" descr="WPA"/>
          <p:cNvPicPr>
            <a:picLocks noChangeAspect="1" noChangeArrowheads="1"/>
          </p:cNvPicPr>
          <p:nvPr/>
        </p:nvPicPr>
        <p:blipFill>
          <a:blip r:embed="rId4" cstate="print"/>
          <a:srcRect/>
          <a:stretch>
            <a:fillRect/>
          </a:stretch>
        </p:blipFill>
        <p:spPr bwMode="auto">
          <a:xfrm>
            <a:off x="8256588" y="0"/>
            <a:ext cx="887412"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524000" y="274638"/>
            <a:ext cx="4191000" cy="1020762"/>
          </a:xfrm>
          <a:solidFill>
            <a:schemeClr val="bg2"/>
          </a:solidFill>
        </p:spPr>
        <p:txBody>
          <a:bodyPr/>
          <a:lstStyle/>
          <a:p>
            <a:pPr eaLnBrk="1" hangingPunct="1"/>
            <a:r>
              <a:rPr lang="en-US" smtClean="0">
                <a:solidFill>
                  <a:srgbClr val="002060"/>
                </a:solidFill>
              </a:rPr>
              <a:t>WPA</a:t>
            </a:r>
            <a:r>
              <a:rPr lang="en-US" smtClean="0">
                <a:solidFill>
                  <a:srgbClr val="0099FF"/>
                </a:solidFill>
              </a:rPr>
              <a:t> -Housing</a:t>
            </a:r>
          </a:p>
        </p:txBody>
      </p:sp>
      <p:sp>
        <p:nvSpPr>
          <p:cNvPr id="95235" name="Rectangle 3"/>
          <p:cNvSpPr>
            <a:spLocks noGrp="1" noChangeArrowheads="1"/>
          </p:cNvSpPr>
          <p:nvPr>
            <p:ph type="body" idx="1"/>
          </p:nvPr>
        </p:nvSpPr>
        <p:spPr>
          <a:xfrm>
            <a:off x="0" y="1600200"/>
            <a:ext cx="5257800" cy="5257800"/>
          </a:xfrm>
        </p:spPr>
        <p:txBody>
          <a:bodyPr/>
          <a:lstStyle/>
          <a:p>
            <a:pPr eaLnBrk="1" hangingPunct="1">
              <a:lnSpc>
                <a:spcPct val="90000"/>
              </a:lnSpc>
            </a:pPr>
            <a:r>
              <a:rPr lang="en-US" smtClean="0">
                <a:solidFill>
                  <a:srgbClr val="0070C0"/>
                </a:solidFill>
              </a:rPr>
              <a:t>National Housing Act; 1937</a:t>
            </a:r>
          </a:p>
          <a:p>
            <a:pPr lvl="1" eaLnBrk="1" hangingPunct="1">
              <a:lnSpc>
                <a:spcPct val="90000"/>
              </a:lnSpc>
            </a:pPr>
            <a:r>
              <a:rPr lang="en-US" smtClean="0"/>
              <a:t>Slum clearance</a:t>
            </a:r>
          </a:p>
          <a:p>
            <a:pPr lvl="1" eaLnBrk="1" hangingPunct="1">
              <a:lnSpc>
                <a:spcPct val="90000"/>
              </a:lnSpc>
            </a:pPr>
            <a:r>
              <a:rPr lang="en-US" smtClean="0"/>
              <a:t>Low-income housing</a:t>
            </a:r>
          </a:p>
          <a:p>
            <a:pPr eaLnBrk="1" hangingPunct="1">
              <a:lnSpc>
                <a:spcPct val="90000"/>
              </a:lnSpc>
            </a:pPr>
            <a:r>
              <a:rPr lang="en-US" smtClean="0">
                <a:solidFill>
                  <a:srgbClr val="0070C0"/>
                </a:solidFill>
              </a:rPr>
              <a:t>Home Owners Loan Corporation</a:t>
            </a:r>
          </a:p>
          <a:p>
            <a:pPr lvl="1" eaLnBrk="1" hangingPunct="1">
              <a:lnSpc>
                <a:spcPct val="90000"/>
              </a:lnSpc>
            </a:pPr>
            <a:r>
              <a:rPr lang="en-US" smtClean="0"/>
              <a:t>Low interest loans</a:t>
            </a:r>
          </a:p>
          <a:p>
            <a:pPr lvl="1" eaLnBrk="1" hangingPunct="1">
              <a:lnSpc>
                <a:spcPct val="90000"/>
              </a:lnSpc>
            </a:pPr>
            <a:r>
              <a:rPr lang="en-US" smtClean="0"/>
              <a:t>Long-term mortgages</a:t>
            </a:r>
          </a:p>
          <a:p>
            <a:pPr lvl="1" eaLnBrk="1" hangingPunct="1">
              <a:lnSpc>
                <a:spcPct val="90000"/>
              </a:lnSpc>
            </a:pPr>
            <a:r>
              <a:rPr lang="en-US" smtClean="0"/>
              <a:t>Encourage suburban housing projects</a:t>
            </a:r>
          </a:p>
          <a:p>
            <a:pPr lvl="1" eaLnBrk="1" hangingPunct="1">
              <a:lnSpc>
                <a:spcPct val="90000"/>
              </a:lnSpc>
            </a:pPr>
            <a:r>
              <a:rPr lang="en-US" smtClean="0"/>
              <a:t>Redlining</a:t>
            </a:r>
          </a:p>
        </p:txBody>
      </p:sp>
      <p:pic>
        <p:nvPicPr>
          <p:cNvPr id="95236" name="Picture 5" descr="HA32-31"/>
          <p:cNvPicPr>
            <a:picLocks noChangeAspect="1" noChangeArrowheads="1"/>
          </p:cNvPicPr>
          <p:nvPr/>
        </p:nvPicPr>
        <p:blipFill>
          <a:blip r:embed="rId2" cstate="print"/>
          <a:srcRect/>
          <a:stretch>
            <a:fillRect/>
          </a:stretch>
        </p:blipFill>
        <p:spPr bwMode="auto">
          <a:xfrm>
            <a:off x="4343400" y="1752600"/>
            <a:ext cx="4800600" cy="380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43000" y="381000"/>
            <a:ext cx="2362200" cy="1173163"/>
          </a:xfrm>
          <a:solidFill>
            <a:schemeClr val="bg2"/>
          </a:solidFill>
        </p:spPr>
        <p:txBody>
          <a:bodyPr/>
          <a:lstStyle/>
          <a:p>
            <a:pPr eaLnBrk="1" hangingPunct="1"/>
            <a:r>
              <a:rPr lang="en-US" smtClean="0">
                <a:solidFill>
                  <a:srgbClr val="0099FF"/>
                </a:solidFill>
              </a:rPr>
              <a:t>Housing</a:t>
            </a:r>
          </a:p>
        </p:txBody>
      </p:sp>
      <p:sp>
        <p:nvSpPr>
          <p:cNvPr id="102403" name="Rectangle 3"/>
          <p:cNvSpPr>
            <a:spLocks noGrp="1" noChangeArrowheads="1"/>
          </p:cNvSpPr>
          <p:nvPr>
            <p:ph type="body" idx="1"/>
          </p:nvPr>
        </p:nvSpPr>
        <p:spPr>
          <a:xfrm>
            <a:off x="4191000" y="304800"/>
            <a:ext cx="4953000" cy="5410200"/>
          </a:xfrm>
        </p:spPr>
        <p:txBody>
          <a:bodyPr/>
          <a:lstStyle/>
          <a:p>
            <a:pPr eaLnBrk="1" hangingPunct="1">
              <a:lnSpc>
                <a:spcPct val="90000"/>
              </a:lnSpc>
            </a:pPr>
            <a:r>
              <a:rPr lang="en-US" sz="2800" b="1" smtClean="0">
                <a:solidFill>
                  <a:srgbClr val="0070C0"/>
                </a:solidFill>
              </a:rPr>
              <a:t>Federal Housing Administration (FHA)</a:t>
            </a:r>
          </a:p>
          <a:p>
            <a:pPr lvl="1" eaLnBrk="1" hangingPunct="1">
              <a:lnSpc>
                <a:spcPct val="90000"/>
              </a:lnSpc>
            </a:pPr>
            <a:r>
              <a:rPr lang="en-US" sz="2400" smtClean="0"/>
              <a:t>Insured home mortgages in leiu of private insurance companies who refused to do so</a:t>
            </a:r>
          </a:p>
          <a:p>
            <a:pPr lvl="1" eaLnBrk="1" hangingPunct="1">
              <a:lnSpc>
                <a:spcPct val="90000"/>
              </a:lnSpc>
            </a:pPr>
            <a:r>
              <a:rPr lang="en-US" sz="2400" smtClean="0"/>
              <a:t>Reduced down payments</a:t>
            </a:r>
          </a:p>
          <a:p>
            <a:pPr lvl="1" eaLnBrk="1" hangingPunct="1">
              <a:lnSpc>
                <a:spcPct val="90000"/>
              </a:lnSpc>
            </a:pPr>
            <a:r>
              <a:rPr lang="en-US" sz="2400" smtClean="0"/>
              <a:t>Favored suburban homes</a:t>
            </a:r>
          </a:p>
          <a:p>
            <a:pPr eaLnBrk="1" hangingPunct="1">
              <a:lnSpc>
                <a:spcPct val="90000"/>
              </a:lnSpc>
            </a:pPr>
            <a:r>
              <a:rPr lang="en-US" sz="2800" b="1" smtClean="0">
                <a:solidFill>
                  <a:srgbClr val="0070C0"/>
                </a:solidFill>
              </a:rPr>
              <a:t>Fair Labor Standards Act</a:t>
            </a:r>
          </a:p>
          <a:p>
            <a:pPr lvl="1" eaLnBrk="1" hangingPunct="1">
              <a:lnSpc>
                <a:spcPct val="90000"/>
              </a:lnSpc>
            </a:pPr>
            <a:r>
              <a:rPr lang="en-US" sz="2400" smtClean="0"/>
              <a:t>Raised minimum wage/ 40 hour week</a:t>
            </a:r>
          </a:p>
          <a:p>
            <a:pPr lvl="1" eaLnBrk="1" hangingPunct="1">
              <a:lnSpc>
                <a:spcPct val="90000"/>
              </a:lnSpc>
            </a:pPr>
            <a:r>
              <a:rPr lang="en-US" sz="2400" smtClean="0"/>
              <a:t>Prohibited child labor</a:t>
            </a:r>
          </a:p>
          <a:p>
            <a:pPr lvl="1" eaLnBrk="1" hangingPunct="1">
              <a:lnSpc>
                <a:spcPct val="90000"/>
              </a:lnSpc>
            </a:pPr>
            <a:r>
              <a:rPr lang="en-US" sz="2400" smtClean="0"/>
              <a:t>Affected interstate commerce only</a:t>
            </a:r>
          </a:p>
        </p:txBody>
      </p:sp>
      <p:pic>
        <p:nvPicPr>
          <p:cNvPr id="102404" name="Picture 5" descr="fhalogo"/>
          <p:cNvPicPr>
            <a:picLocks noChangeAspect="1" noChangeArrowheads="1"/>
          </p:cNvPicPr>
          <p:nvPr/>
        </p:nvPicPr>
        <p:blipFill>
          <a:blip r:embed="rId2" cstate="print"/>
          <a:srcRect/>
          <a:stretch>
            <a:fillRect/>
          </a:stretch>
        </p:blipFill>
        <p:spPr bwMode="auto">
          <a:xfrm>
            <a:off x="150813" y="1828800"/>
            <a:ext cx="4116387"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kk.org/truefilms/archives/RidingRails2.jpg"/>
          <p:cNvPicPr>
            <a:picLocks noChangeAspect="1" noChangeArrowheads="1"/>
          </p:cNvPicPr>
          <p:nvPr/>
        </p:nvPicPr>
        <p:blipFill>
          <a:blip r:embed="rId2" cstate="print"/>
          <a:srcRect/>
          <a:stretch>
            <a:fillRect/>
          </a:stretch>
        </p:blipFill>
        <p:spPr bwMode="auto">
          <a:xfrm>
            <a:off x="0" y="0"/>
            <a:ext cx="9144000" cy="6994525"/>
          </a:xfrm>
          <a:prstGeom prst="rect">
            <a:avLst/>
          </a:prstGeom>
          <a:noFill/>
          <a:ln w="9525">
            <a:noFill/>
            <a:miter lim="800000"/>
            <a:headEnd/>
            <a:tailEnd/>
          </a:ln>
        </p:spPr>
      </p:pic>
      <p:sp>
        <p:nvSpPr>
          <p:cNvPr id="10243" name="Content Placeholder 2"/>
          <p:cNvSpPr>
            <a:spLocks noGrp="1"/>
          </p:cNvSpPr>
          <p:nvPr>
            <p:ph idx="1"/>
          </p:nvPr>
        </p:nvSpPr>
        <p:spPr>
          <a:xfrm>
            <a:off x="0" y="0"/>
            <a:ext cx="3505200" cy="3810000"/>
          </a:xfrm>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lstStyle/>
          <a:p>
            <a:r>
              <a:rPr lang="en-US" sz="1400" dirty="0" smtClean="0"/>
              <a:t>The teenagers riding the rails during the Great Depression accounted for 1/16 (250,000) of a jobless army that numbered </a:t>
            </a:r>
            <a:r>
              <a:rPr lang="en-US" sz="1400" b="1" dirty="0" smtClean="0"/>
              <a:t>four </a:t>
            </a:r>
            <a:r>
              <a:rPr lang="en-US" sz="1400" dirty="0" smtClean="0"/>
              <a:t>million. These itinerants crisscrossed the U.S. on the Pennsylvania, Atchison, Great Northern, Union Pacific, and Southern Pacific railroads, as well as other vast rail networks. </a:t>
            </a:r>
            <a:br>
              <a:rPr lang="en-US" sz="1400" dirty="0" smtClean="0"/>
            </a:br>
            <a:r>
              <a:rPr lang="en-US" sz="1400" dirty="0" smtClean="0"/>
              <a:t/>
            </a:r>
            <a:br>
              <a:rPr lang="en-US" sz="1400" dirty="0" smtClean="0"/>
            </a:br>
            <a:r>
              <a:rPr lang="en-US" sz="1400" dirty="0" smtClean="0"/>
              <a:t>In 1932, Southern Pacific agents ejected 683,457 trespassers from the company's trains. The price of trespassing on the rails was high: The Interstate Commerce Commission recorded 5,962 trespassers killed and injured in the first 10 months of 1932.</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590800" y="228600"/>
            <a:ext cx="4343400" cy="1143000"/>
          </a:xfrm>
          <a:solidFill>
            <a:schemeClr val="bg2"/>
          </a:solidFill>
        </p:spPr>
        <p:txBody>
          <a:bodyPr/>
          <a:lstStyle/>
          <a:p>
            <a:pPr eaLnBrk="1" hangingPunct="1"/>
            <a:r>
              <a:rPr lang="en-US" smtClean="0">
                <a:solidFill>
                  <a:srgbClr val="0099FF"/>
                </a:solidFill>
              </a:rPr>
              <a:t>Part of WPA</a:t>
            </a:r>
          </a:p>
        </p:txBody>
      </p:sp>
      <p:sp>
        <p:nvSpPr>
          <p:cNvPr id="84995" name="Rectangle 3"/>
          <p:cNvSpPr>
            <a:spLocks noGrp="1" noChangeArrowheads="1"/>
          </p:cNvSpPr>
          <p:nvPr>
            <p:ph type="body" idx="1"/>
          </p:nvPr>
        </p:nvSpPr>
        <p:spPr>
          <a:xfrm>
            <a:off x="5105400" y="1371600"/>
            <a:ext cx="4038600" cy="4495800"/>
          </a:xfrm>
        </p:spPr>
        <p:txBody>
          <a:bodyPr/>
          <a:lstStyle/>
          <a:p>
            <a:pPr eaLnBrk="1" hangingPunct="1">
              <a:lnSpc>
                <a:spcPct val="80000"/>
              </a:lnSpc>
            </a:pPr>
            <a:r>
              <a:rPr lang="en-US" smtClean="0"/>
              <a:t>NYA- National Youth Administration</a:t>
            </a:r>
          </a:p>
          <a:p>
            <a:pPr eaLnBrk="1" hangingPunct="1">
              <a:lnSpc>
                <a:spcPct val="80000"/>
              </a:lnSpc>
            </a:pPr>
            <a:r>
              <a:rPr lang="en-US" b="1" smtClean="0"/>
              <a:t>FAP</a:t>
            </a:r>
            <a:r>
              <a:rPr lang="en-US" smtClean="0"/>
              <a:t>-Federal Arts Projects</a:t>
            </a:r>
          </a:p>
          <a:p>
            <a:pPr lvl="1" eaLnBrk="1" hangingPunct="1">
              <a:lnSpc>
                <a:spcPct val="80000"/>
              </a:lnSpc>
            </a:pPr>
            <a:r>
              <a:rPr lang="en-US" sz="3200" smtClean="0"/>
              <a:t>FTP, FWP, FMP, Cleminson Hall- Edgar Yaeger </a:t>
            </a:r>
          </a:p>
          <a:p>
            <a:pPr lvl="1" eaLnBrk="1" hangingPunct="1">
              <a:lnSpc>
                <a:spcPct val="80000"/>
              </a:lnSpc>
              <a:buFontTx/>
              <a:buNone/>
            </a:pPr>
            <a:r>
              <a:rPr lang="en-US" sz="3200" smtClean="0"/>
              <a:t>Controversy: Six ideas</a:t>
            </a:r>
          </a:p>
          <a:p>
            <a:pPr lvl="1" eaLnBrk="1" hangingPunct="1">
              <a:lnSpc>
                <a:spcPct val="80000"/>
              </a:lnSpc>
              <a:buFontTx/>
              <a:buNone/>
            </a:pPr>
            <a:endParaRPr lang="en-US" sz="3200" smtClean="0"/>
          </a:p>
        </p:txBody>
      </p:sp>
      <p:pic>
        <p:nvPicPr>
          <p:cNvPr id="84996" name="Picture 5" descr="Cleminson Hall"/>
          <p:cNvPicPr>
            <a:picLocks noChangeAspect="1" noChangeArrowheads="1"/>
          </p:cNvPicPr>
          <p:nvPr/>
        </p:nvPicPr>
        <p:blipFill>
          <a:blip r:embed="rId2" cstate="print"/>
          <a:srcRect/>
          <a:stretch>
            <a:fillRect/>
          </a:stretch>
        </p:blipFill>
        <p:spPr bwMode="auto">
          <a:xfrm>
            <a:off x="228600" y="304800"/>
            <a:ext cx="2090738" cy="2927350"/>
          </a:xfrm>
          <a:prstGeom prst="rect">
            <a:avLst/>
          </a:prstGeom>
          <a:noFill/>
          <a:ln w="9525">
            <a:noFill/>
            <a:miter lim="800000"/>
            <a:headEnd/>
            <a:tailEnd/>
          </a:ln>
        </p:spPr>
      </p:pic>
      <p:sp>
        <p:nvSpPr>
          <p:cNvPr id="84997" name="Text Box 6"/>
          <p:cNvSpPr txBox="1">
            <a:spLocks noChangeArrowheads="1"/>
          </p:cNvSpPr>
          <p:nvPr/>
        </p:nvSpPr>
        <p:spPr bwMode="auto">
          <a:xfrm>
            <a:off x="4876800" y="6216650"/>
            <a:ext cx="4038600" cy="641350"/>
          </a:xfrm>
          <a:prstGeom prst="rect">
            <a:avLst/>
          </a:prstGeom>
          <a:noFill/>
          <a:ln w="9525">
            <a:noFill/>
            <a:miter lim="800000"/>
            <a:headEnd/>
            <a:tailEnd/>
          </a:ln>
        </p:spPr>
        <p:txBody>
          <a:bodyPr>
            <a:spAutoFit/>
          </a:bodyPr>
          <a:lstStyle/>
          <a:p>
            <a:pPr algn="ctr">
              <a:spcBef>
                <a:spcPct val="50000"/>
              </a:spcBef>
            </a:pPr>
            <a:r>
              <a:rPr lang="en-US"/>
              <a:t>Grosse Pointe (South) High School Cleminson Hall</a:t>
            </a:r>
          </a:p>
        </p:txBody>
      </p:sp>
      <p:pic>
        <p:nvPicPr>
          <p:cNvPr id="84998" name="Picture 6" descr="Cleminson3.jpg"/>
          <p:cNvPicPr>
            <a:picLocks noChangeAspect="1"/>
          </p:cNvPicPr>
          <p:nvPr/>
        </p:nvPicPr>
        <p:blipFill>
          <a:blip r:embed="rId3" cstate="print"/>
          <a:srcRect/>
          <a:stretch>
            <a:fillRect/>
          </a:stretch>
        </p:blipFill>
        <p:spPr bwMode="auto">
          <a:xfrm>
            <a:off x="0" y="3352800"/>
            <a:ext cx="522922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endParaRPr lang="en-US" smtClean="0"/>
          </a:p>
        </p:txBody>
      </p:sp>
      <p:pic>
        <p:nvPicPr>
          <p:cNvPr id="86019" name="Content Placeholder 3" descr="Cleminson5.jpg"/>
          <p:cNvPicPr>
            <a:picLocks noGrp="1" noChangeAspect="1"/>
          </p:cNvPicPr>
          <p:nvPr>
            <p:ph idx="1"/>
          </p:nvPr>
        </p:nvPicPr>
        <p:blipFill>
          <a:blip r:embed="rId2" cstate="print"/>
          <a:srcRect/>
          <a:stretch>
            <a:fillRect/>
          </a:stretch>
        </p:blipFill>
        <p:spPr>
          <a:xfrm>
            <a:off x="4373563" y="762000"/>
            <a:ext cx="4770437" cy="6096000"/>
          </a:xfrm>
        </p:spPr>
      </p:pic>
      <p:pic>
        <p:nvPicPr>
          <p:cNvPr id="86020" name="Picture 5" descr="Cleminson4.jpg"/>
          <p:cNvPicPr>
            <a:picLocks noChangeAspect="1"/>
          </p:cNvPicPr>
          <p:nvPr/>
        </p:nvPicPr>
        <p:blipFill>
          <a:blip r:embed="rId3" cstate="print"/>
          <a:srcRect/>
          <a:stretch>
            <a:fillRect/>
          </a:stretch>
        </p:blipFill>
        <p:spPr bwMode="auto">
          <a:xfrm>
            <a:off x="0" y="715963"/>
            <a:ext cx="4114800" cy="614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US" smtClean="0"/>
          </a:p>
        </p:txBody>
      </p:sp>
      <p:sp>
        <p:nvSpPr>
          <p:cNvPr id="87043" name="Content Placeholder 2"/>
          <p:cNvSpPr>
            <a:spLocks noGrp="1"/>
          </p:cNvSpPr>
          <p:nvPr>
            <p:ph idx="1"/>
          </p:nvPr>
        </p:nvSpPr>
        <p:spPr/>
        <p:txBody>
          <a:bodyPr/>
          <a:lstStyle/>
          <a:p>
            <a:endParaRPr lang="en-US" smtClean="0"/>
          </a:p>
        </p:txBody>
      </p:sp>
      <p:pic>
        <p:nvPicPr>
          <p:cNvPr id="87044" name="Picture 2" descr="PICT0143.jpg Mural. image by hilary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30054" name="Picture 6" descr="http://communitydisc.westside66.org/html/colette/muralsSIG/Colette's%20Post%20Office%20Photos/PO%20Murals/SEYMOUR%20,%20TX/Seymour%20-%20the%20entire%20mural.GIF"/>
          <p:cNvPicPr>
            <a:picLocks noChangeAspect="1" noChangeArrowheads="1"/>
          </p:cNvPicPr>
          <p:nvPr/>
        </p:nvPicPr>
        <p:blipFill>
          <a:blip r:embed="rId3" cstate="print"/>
          <a:srcRect/>
          <a:stretch>
            <a:fillRect/>
          </a:stretch>
        </p:blipFill>
        <p:spPr bwMode="auto">
          <a:xfrm>
            <a:off x="-685800" y="0"/>
            <a:ext cx="11272838" cy="6858000"/>
          </a:xfrm>
          <a:prstGeom prst="rect">
            <a:avLst/>
          </a:prstGeom>
          <a:noFill/>
          <a:ln w="9525">
            <a:noFill/>
            <a:miter lim="800000"/>
            <a:headEnd/>
            <a:tailEnd/>
          </a:ln>
        </p:spPr>
      </p:pic>
      <p:pic>
        <p:nvPicPr>
          <p:cNvPr id="130052" name="Picture 4" descr="http://3.bp.blogspot.com/_tazuMviWjzI/SaWVNdQihDI/AAAAAAAAAfM/3aYyG_C1XZg/s320/untitled17.bmp"/>
          <p:cNvPicPr>
            <a:picLocks noChangeAspect="1" noChangeArrowheads="1"/>
          </p:cNvPicPr>
          <p:nvPr/>
        </p:nvPicPr>
        <p:blipFill>
          <a:blip r:embed="rId4" cstate="print"/>
          <a:srcRect/>
          <a:stretch>
            <a:fillRect/>
          </a:stretch>
        </p:blipFill>
        <p:spPr bwMode="auto">
          <a:xfrm>
            <a:off x="-304800" y="-304800"/>
            <a:ext cx="9448800" cy="8120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0054"/>
                                        </p:tgtEl>
                                        <p:attrNameLst>
                                          <p:attrName>style.visibility</p:attrName>
                                        </p:attrNameLst>
                                      </p:cBhvr>
                                      <p:to>
                                        <p:strVal val="visible"/>
                                      </p:to>
                                    </p:set>
                                    <p:animEffect transition="in" filter="dissolve">
                                      <p:cBhvr>
                                        <p:cTn id="7" dur="500"/>
                                        <p:tgtEl>
                                          <p:spTgt spid="130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052"/>
                                        </p:tgtEl>
                                        <p:attrNameLst>
                                          <p:attrName>style.visibility</p:attrName>
                                        </p:attrNameLst>
                                      </p:cBhvr>
                                      <p:to>
                                        <p:strVal val="visible"/>
                                      </p:to>
                                    </p:set>
                                    <p:animEffect transition="in" filter="fade">
                                      <p:cBhvr>
                                        <p:cTn id="12" dur="20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http://www.sos.state.or.us/archives/county/images/scenic/lane/lanD0004.jpg"/>
          <p:cNvPicPr>
            <a:picLocks noChangeAspect="1" noChangeArrowheads="1"/>
          </p:cNvPicPr>
          <p:nvPr/>
        </p:nvPicPr>
        <p:blipFill>
          <a:blip r:embed="rId2" cstate="print"/>
          <a:srcRect/>
          <a:stretch>
            <a:fillRect/>
          </a:stretch>
        </p:blipFill>
        <p:spPr bwMode="auto">
          <a:xfrm>
            <a:off x="0" y="0"/>
            <a:ext cx="10845800" cy="7200900"/>
          </a:xfrm>
          <a:prstGeom prst="rect">
            <a:avLst/>
          </a:prstGeom>
          <a:noFill/>
          <a:ln w="9525">
            <a:noFill/>
            <a:miter lim="800000"/>
            <a:headEnd/>
            <a:tailEnd/>
          </a:ln>
        </p:spPr>
      </p:pic>
      <p:sp>
        <p:nvSpPr>
          <p:cNvPr id="88067" name="Title 1"/>
          <p:cNvSpPr>
            <a:spLocks noGrp="1"/>
          </p:cNvSpPr>
          <p:nvPr>
            <p:ph type="title"/>
          </p:nvPr>
        </p:nvSpPr>
        <p:spPr/>
        <p:txBody>
          <a:bodyPr/>
          <a:lstStyle/>
          <a:p>
            <a:endParaRPr lang="en-US" smtClean="0"/>
          </a:p>
        </p:txBody>
      </p:sp>
      <p:pic>
        <p:nvPicPr>
          <p:cNvPr id="113666" name="Picture 2" descr="http://www.sfcityguides.org/images/guidelines/rincon.jpg"/>
          <p:cNvPicPr>
            <a:picLocks noChangeAspect="1" noChangeArrowheads="1"/>
          </p:cNvPicPr>
          <p:nvPr/>
        </p:nvPicPr>
        <p:blipFill>
          <a:blip r:embed="rId3" cstate="print"/>
          <a:srcRect/>
          <a:stretch>
            <a:fillRect/>
          </a:stretch>
        </p:blipFill>
        <p:spPr bwMode="auto">
          <a:xfrm>
            <a:off x="-2057400" y="0"/>
            <a:ext cx="16944975" cy="7286625"/>
          </a:xfrm>
          <a:prstGeom prst="rect">
            <a:avLst/>
          </a:prstGeom>
          <a:noFill/>
          <a:ln w="9525">
            <a:noFill/>
            <a:miter lim="800000"/>
            <a:headEnd/>
            <a:tailEnd/>
          </a:ln>
        </p:spPr>
      </p:pic>
      <p:pic>
        <p:nvPicPr>
          <p:cNvPr id="113670" name="Picture 6" descr="http://img232.imageshack.us/img232/659/diegorivera37obres13sv5.jpg"/>
          <p:cNvPicPr>
            <a:picLocks noChangeAspect="1" noChangeArrowheads="1"/>
          </p:cNvPicPr>
          <p:nvPr/>
        </p:nvPicPr>
        <p:blipFill>
          <a:blip r:embed="rId4" cstate="print"/>
          <a:srcRect/>
          <a:stretch>
            <a:fillRect/>
          </a:stretch>
        </p:blipFill>
        <p:spPr bwMode="auto">
          <a:xfrm>
            <a:off x="0" y="0"/>
            <a:ext cx="10094913" cy="6924675"/>
          </a:xfrm>
          <a:prstGeom prst="rect">
            <a:avLst/>
          </a:prstGeom>
          <a:noFill/>
          <a:ln w="9525">
            <a:noFill/>
            <a:miter lim="800000"/>
            <a:headEnd/>
            <a:tailEnd/>
          </a:ln>
        </p:spPr>
      </p:pic>
      <p:pic>
        <p:nvPicPr>
          <p:cNvPr id="113676" name="Picture 12" descr="http://img232.imageshack.us/img232/1306/johnsona01intrapuspsadjlj4.jpg"/>
          <p:cNvPicPr>
            <a:picLocks noChangeAspect="1" noChangeArrowheads="1"/>
          </p:cNvPicPr>
          <p:nvPr/>
        </p:nvPicPr>
        <p:blipFill>
          <a:blip r:embed="rId5" cstate="print"/>
          <a:srcRect/>
          <a:stretch>
            <a:fillRect/>
          </a:stretch>
        </p:blipFill>
        <p:spPr bwMode="auto">
          <a:xfrm>
            <a:off x="-4800600" y="0"/>
            <a:ext cx="17068800" cy="5973763"/>
          </a:xfrm>
          <a:prstGeom prst="rect">
            <a:avLst/>
          </a:prstGeom>
          <a:noFill/>
          <a:ln w="9525">
            <a:noFill/>
            <a:miter lim="800000"/>
            <a:headEnd/>
            <a:tailEnd/>
          </a:ln>
        </p:spPr>
      </p:pic>
      <p:pic>
        <p:nvPicPr>
          <p:cNvPr id="113678" name="Picture 14" descr="http://img88.imageshack.us/img88/1954/fredenthal01mitrapuspskg9.jpg"/>
          <p:cNvPicPr>
            <a:picLocks noChangeAspect="1" noChangeArrowheads="1"/>
          </p:cNvPicPr>
          <p:nvPr/>
        </p:nvPicPr>
        <p:blipFill>
          <a:blip r:embed="rId6" cstate="print"/>
          <a:srcRect/>
          <a:stretch>
            <a:fillRect/>
          </a:stretch>
        </p:blipFill>
        <p:spPr bwMode="auto">
          <a:xfrm>
            <a:off x="-381000" y="0"/>
            <a:ext cx="9525000" cy="714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70"/>
                                        </p:tgtEl>
                                        <p:attrNameLst>
                                          <p:attrName>style.visibility</p:attrName>
                                        </p:attrNameLst>
                                      </p:cBhvr>
                                      <p:to>
                                        <p:strVal val="visible"/>
                                      </p:to>
                                    </p:set>
                                    <p:animEffect transition="in" filter="dissolve">
                                      <p:cBhvr>
                                        <p:cTn id="12" dur="500"/>
                                        <p:tgtEl>
                                          <p:spTgt spid="1136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676"/>
                                        </p:tgtEl>
                                        <p:attrNameLst>
                                          <p:attrName>style.visibility</p:attrName>
                                        </p:attrNameLst>
                                      </p:cBhvr>
                                      <p:to>
                                        <p:strVal val="visible"/>
                                      </p:to>
                                    </p:set>
                                    <p:animEffect transition="in" filter="fade">
                                      <p:cBhvr>
                                        <p:cTn id="17" dur="2000"/>
                                        <p:tgtEl>
                                          <p:spTgt spid="1136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3678"/>
                                        </p:tgtEl>
                                        <p:attrNameLst>
                                          <p:attrName>style.visibility</p:attrName>
                                        </p:attrNameLst>
                                      </p:cBhvr>
                                      <p:to>
                                        <p:strVal val="visible"/>
                                      </p:to>
                                    </p:set>
                                    <p:animEffect transition="in" filter="dissolve">
                                      <p:cBhvr>
                                        <p:cTn id="22" dur="500"/>
                                        <p:tgtEl>
                                          <p:spTgt spid="113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endParaRPr lang="en-US" smtClean="0"/>
          </a:p>
        </p:txBody>
      </p:sp>
      <p:sp>
        <p:nvSpPr>
          <p:cNvPr id="89091" name="Content Placeholder 2"/>
          <p:cNvSpPr>
            <a:spLocks noGrp="1"/>
          </p:cNvSpPr>
          <p:nvPr>
            <p:ph idx="1"/>
          </p:nvPr>
        </p:nvSpPr>
        <p:spPr/>
        <p:txBody>
          <a:bodyPr/>
          <a:lstStyle/>
          <a:p>
            <a:endParaRPr lang="en-US" smtClean="0"/>
          </a:p>
        </p:txBody>
      </p:sp>
      <p:pic>
        <p:nvPicPr>
          <p:cNvPr id="89092" name="Picture 2" descr="http://img132.imageshack.us/img132/2975/wintera01nhtrapuspsadjwg4.jpg"/>
          <p:cNvPicPr>
            <a:picLocks noChangeAspect="1" noChangeArrowheads="1"/>
          </p:cNvPicPr>
          <p:nvPr/>
        </p:nvPicPr>
        <p:blipFill>
          <a:blip r:embed="rId2" cstate="print"/>
          <a:srcRect/>
          <a:stretch>
            <a:fillRect/>
          </a:stretch>
        </p:blipFill>
        <p:spPr bwMode="auto">
          <a:xfrm>
            <a:off x="-381000" y="990600"/>
            <a:ext cx="10066338" cy="4953000"/>
          </a:xfrm>
          <a:prstGeom prst="rect">
            <a:avLst/>
          </a:prstGeom>
          <a:noFill/>
          <a:ln w="9525">
            <a:noFill/>
            <a:miter lim="800000"/>
            <a:headEnd/>
            <a:tailEnd/>
          </a:ln>
        </p:spPr>
      </p:pic>
      <p:pic>
        <p:nvPicPr>
          <p:cNvPr id="129034" name="Picture 10" descr="http://img81.imageshack.us/img81/9044/mayerjh01motrapuspsadjag5.jpg"/>
          <p:cNvPicPr>
            <a:picLocks noChangeAspect="1" noChangeArrowheads="1"/>
          </p:cNvPicPr>
          <p:nvPr/>
        </p:nvPicPr>
        <p:blipFill>
          <a:blip r:embed="rId3" cstate="print"/>
          <a:srcRect/>
          <a:stretch>
            <a:fillRect/>
          </a:stretch>
        </p:blipFill>
        <p:spPr bwMode="auto">
          <a:xfrm>
            <a:off x="-1981200" y="1143000"/>
            <a:ext cx="13190538" cy="4062413"/>
          </a:xfrm>
          <a:prstGeom prst="rect">
            <a:avLst/>
          </a:prstGeom>
          <a:noFill/>
          <a:ln w="9525">
            <a:noFill/>
            <a:miter lim="800000"/>
            <a:headEnd/>
            <a:tailEnd/>
          </a:ln>
        </p:spPr>
      </p:pic>
      <p:pic>
        <p:nvPicPr>
          <p:cNvPr id="129038" name="Picture 14" descr="http://img132.imageshack.us/img132/8741/ronnebeck01wytrapuspsadwj5.jpg"/>
          <p:cNvPicPr>
            <a:picLocks noChangeAspect="1" noChangeArrowheads="1"/>
          </p:cNvPicPr>
          <p:nvPr/>
        </p:nvPicPr>
        <p:blipFill>
          <a:blip r:embed="rId4" cstate="print"/>
          <a:srcRect/>
          <a:stretch>
            <a:fillRect/>
          </a:stretch>
        </p:blipFill>
        <p:spPr bwMode="auto">
          <a:xfrm>
            <a:off x="0" y="838200"/>
            <a:ext cx="8990013" cy="452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34"/>
                                        </p:tgtEl>
                                        <p:attrNameLst>
                                          <p:attrName>style.visibility</p:attrName>
                                        </p:attrNameLst>
                                      </p:cBhvr>
                                      <p:to>
                                        <p:strVal val="visible"/>
                                      </p:to>
                                    </p:set>
                                    <p:animEffect transition="in" filter="fade">
                                      <p:cBhvr>
                                        <p:cTn id="7" dur="2000"/>
                                        <p:tgtEl>
                                          <p:spTgt spid="129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038"/>
                                        </p:tgtEl>
                                        <p:attrNameLst>
                                          <p:attrName>style.visibility</p:attrName>
                                        </p:attrNameLst>
                                      </p:cBhvr>
                                      <p:to>
                                        <p:strVal val="visible"/>
                                      </p:to>
                                    </p:set>
                                    <p:animEffect transition="in" filter="fade">
                                      <p:cBhvr>
                                        <p:cTn id="12" dur="2000"/>
                                        <p:tgtEl>
                                          <p:spTgt spid="129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endParaRPr lang="en-US" smtClean="0"/>
          </a:p>
        </p:txBody>
      </p:sp>
      <p:sp>
        <p:nvSpPr>
          <p:cNvPr id="90115" name="Content Placeholder 2"/>
          <p:cNvSpPr>
            <a:spLocks noGrp="1"/>
          </p:cNvSpPr>
          <p:nvPr>
            <p:ph idx="1"/>
          </p:nvPr>
        </p:nvSpPr>
        <p:spPr/>
        <p:txBody>
          <a:bodyPr/>
          <a:lstStyle/>
          <a:p>
            <a:endParaRPr lang="en-US" smtClean="0"/>
          </a:p>
        </p:txBody>
      </p:sp>
      <p:pic>
        <p:nvPicPr>
          <p:cNvPr id="90116" name="Picture 4" descr="http://img132.imageshack.us/img132/9161/getz01altrapuspsadjuk2.jpg"/>
          <p:cNvPicPr>
            <a:picLocks noChangeAspect="1" noChangeArrowheads="1"/>
          </p:cNvPicPr>
          <p:nvPr/>
        </p:nvPicPr>
        <p:blipFill>
          <a:blip r:embed="rId2" cstate="print"/>
          <a:srcRect/>
          <a:stretch>
            <a:fillRect/>
          </a:stretch>
        </p:blipFill>
        <p:spPr bwMode="auto">
          <a:xfrm>
            <a:off x="-685800" y="0"/>
            <a:ext cx="10453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endParaRPr lang="en-US" smtClean="0"/>
          </a:p>
        </p:txBody>
      </p:sp>
      <p:sp>
        <p:nvSpPr>
          <p:cNvPr id="91139" name="Content Placeholder 2"/>
          <p:cNvSpPr>
            <a:spLocks noGrp="1"/>
          </p:cNvSpPr>
          <p:nvPr>
            <p:ph idx="1"/>
          </p:nvPr>
        </p:nvSpPr>
        <p:spPr/>
        <p:txBody>
          <a:bodyPr/>
          <a:lstStyle/>
          <a:p>
            <a:endParaRPr lang="en-US" smtClean="0"/>
          </a:p>
        </p:txBody>
      </p:sp>
      <p:pic>
        <p:nvPicPr>
          <p:cNvPr id="91140" name="Picture 10" descr="http://img232.imageshack.us/img232/3059/fisherg02mitrapuspsadjrk2.jpg"/>
          <p:cNvPicPr>
            <a:picLocks noChangeAspect="1" noChangeArrowheads="1"/>
          </p:cNvPicPr>
          <p:nvPr/>
        </p:nvPicPr>
        <p:blipFill>
          <a:blip r:embed="rId2" cstate="print"/>
          <a:srcRect/>
          <a:stretch>
            <a:fillRect/>
          </a:stretch>
        </p:blipFill>
        <p:spPr bwMode="auto">
          <a:xfrm>
            <a:off x="-25400" y="914400"/>
            <a:ext cx="9169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smtClean="0"/>
          </a:p>
        </p:txBody>
      </p:sp>
      <p:sp>
        <p:nvSpPr>
          <p:cNvPr id="92163" name="Content Placeholder 2"/>
          <p:cNvSpPr>
            <a:spLocks noGrp="1"/>
          </p:cNvSpPr>
          <p:nvPr>
            <p:ph idx="1"/>
          </p:nvPr>
        </p:nvSpPr>
        <p:spPr/>
        <p:txBody>
          <a:bodyPr/>
          <a:lstStyle/>
          <a:p>
            <a:endParaRPr lang="en-US" smtClean="0"/>
          </a:p>
        </p:txBody>
      </p:sp>
      <p:pic>
        <p:nvPicPr>
          <p:cNvPr id="92164" name="Picture 8" descr="http://img132.imageshack.us/img132/2640/diegorivera04mancrossropq0.jpg"/>
          <p:cNvPicPr>
            <a:picLocks noChangeAspect="1" noChangeArrowheads="1"/>
          </p:cNvPicPr>
          <p:nvPr/>
        </p:nvPicPr>
        <p:blipFill>
          <a:blip r:embed="rId2" cstate="print"/>
          <a:srcRect/>
          <a:stretch>
            <a:fillRect/>
          </a:stretch>
        </p:blipFill>
        <p:spPr bwMode="auto">
          <a:xfrm>
            <a:off x="0" y="1447800"/>
            <a:ext cx="8991600" cy="374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US" smtClean="0"/>
          </a:p>
        </p:txBody>
      </p:sp>
      <p:sp>
        <p:nvSpPr>
          <p:cNvPr id="93187" name="Content Placeholder 2"/>
          <p:cNvSpPr>
            <a:spLocks noGrp="1"/>
          </p:cNvSpPr>
          <p:nvPr>
            <p:ph idx="1"/>
          </p:nvPr>
        </p:nvSpPr>
        <p:spPr/>
        <p:txBody>
          <a:bodyPr/>
          <a:lstStyle/>
          <a:p>
            <a:endParaRPr lang="en-US" smtClean="0"/>
          </a:p>
        </p:txBody>
      </p:sp>
      <p:pic>
        <p:nvPicPr>
          <p:cNvPr id="93188" name="Picture 6" descr="http://img132.imageshack.us/img132/7779/greenwood01tntrapuspsadvq0.jpg"/>
          <p:cNvPicPr>
            <a:picLocks noChangeAspect="1" noChangeArrowheads="1"/>
          </p:cNvPicPr>
          <p:nvPr/>
        </p:nvPicPr>
        <p:blipFill>
          <a:blip r:embed="rId2" cstate="print"/>
          <a:srcRect/>
          <a:stretch>
            <a:fillRect/>
          </a:stretch>
        </p:blipFill>
        <p:spPr bwMode="auto">
          <a:xfrm>
            <a:off x="0" y="228600"/>
            <a:ext cx="10199688"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endParaRPr lang="en-US" smtClean="0"/>
          </a:p>
        </p:txBody>
      </p:sp>
      <p:sp>
        <p:nvSpPr>
          <p:cNvPr id="94211" name="Content Placeholder 2"/>
          <p:cNvSpPr>
            <a:spLocks noGrp="1"/>
          </p:cNvSpPr>
          <p:nvPr>
            <p:ph idx="1"/>
          </p:nvPr>
        </p:nvSpPr>
        <p:spPr/>
        <p:txBody>
          <a:bodyPr/>
          <a:lstStyle/>
          <a:p>
            <a:endParaRPr lang="en-US" smtClean="0"/>
          </a:p>
        </p:txBody>
      </p:sp>
      <p:pic>
        <p:nvPicPr>
          <p:cNvPr id="94212" name="Picture 8" descr="http://img232.imageshack.us/img232/7876/dolwick01intrapuspsadjtx4.jpg"/>
          <p:cNvPicPr>
            <a:picLocks noChangeAspect="1" noChangeArrowheads="1"/>
          </p:cNvPicPr>
          <p:nvPr/>
        </p:nvPicPr>
        <p:blipFill>
          <a:blip r:embed="rId2" cstate="print"/>
          <a:srcRect/>
          <a:stretch>
            <a:fillRect/>
          </a:stretch>
        </p:blipFill>
        <p:spPr bwMode="auto">
          <a:xfrm>
            <a:off x="-1066800" y="1905000"/>
            <a:ext cx="10210800"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11270</TotalTime>
  <Words>4704</Words>
  <Application>Microsoft Office PowerPoint</Application>
  <PresentationFormat>On-screen Show (4:3)</PresentationFormat>
  <Paragraphs>584</Paragraphs>
  <Slides>103</Slides>
  <Notes>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Default Design</vt:lpstr>
      <vt:lpstr>The Great Depression and the New Deal 1929-1939</vt:lpstr>
      <vt:lpstr>Stock market</vt:lpstr>
      <vt:lpstr>Your Grandparents generation</vt:lpstr>
      <vt:lpstr>“Pot of Gold at the End of the Rainbow”  Causes</vt:lpstr>
      <vt:lpstr>Beginnings of the Great Depression</vt:lpstr>
      <vt:lpstr>Slide 6</vt:lpstr>
      <vt:lpstr>Signs that there was a depression</vt:lpstr>
      <vt:lpstr>Signs that there was a depression</vt:lpstr>
      <vt:lpstr>Slide 9</vt:lpstr>
      <vt:lpstr>Brother can you Spare a Dime</vt:lpstr>
      <vt:lpstr>Slide 11</vt:lpstr>
      <vt:lpstr>Signs that there was a depression</vt:lpstr>
      <vt:lpstr>Odd items of the Great Depression</vt:lpstr>
      <vt:lpstr>Living during the Great Depression.  Just holding on. </vt:lpstr>
      <vt:lpstr>Slide 15</vt:lpstr>
      <vt:lpstr>Slide 16</vt:lpstr>
      <vt:lpstr>Slide 17</vt:lpstr>
      <vt:lpstr>Slide 18</vt:lpstr>
      <vt:lpstr>Slide 19</vt:lpstr>
      <vt:lpstr>The Dust Bowl</vt:lpstr>
      <vt:lpstr>Gone with the wind</vt:lpstr>
      <vt:lpstr>Slide 22</vt:lpstr>
      <vt:lpstr>The Dust Bowl</vt:lpstr>
      <vt:lpstr>The Dust Bowl</vt:lpstr>
      <vt:lpstr>Slide 25</vt:lpstr>
      <vt:lpstr>The basement collapses</vt:lpstr>
      <vt:lpstr>Africans Americans and the Depression</vt:lpstr>
      <vt:lpstr>S t  r a n g e   f r u i t</vt:lpstr>
      <vt:lpstr>Depression Families and values</vt:lpstr>
      <vt:lpstr>Artist and Intellects</vt:lpstr>
      <vt:lpstr>Photography</vt:lpstr>
      <vt:lpstr>Photography</vt:lpstr>
      <vt:lpstr>Photography</vt:lpstr>
      <vt:lpstr>Photography</vt:lpstr>
      <vt:lpstr>Photography</vt:lpstr>
      <vt:lpstr>Writers of the Great Depression</vt:lpstr>
      <vt:lpstr>Painters of the Great Depression</vt:lpstr>
      <vt:lpstr>Edward Hopper</vt:lpstr>
      <vt:lpstr>Slide 39</vt:lpstr>
      <vt:lpstr>Slide 40</vt:lpstr>
      <vt:lpstr>Slide 41</vt:lpstr>
      <vt:lpstr>Slide 42</vt:lpstr>
      <vt:lpstr>Slide 43</vt:lpstr>
      <vt:lpstr>Thomas Hart  Benton</vt:lpstr>
      <vt:lpstr>Thomas Hart Benton</vt:lpstr>
      <vt:lpstr>Slide 46</vt:lpstr>
      <vt:lpstr>Radio</vt:lpstr>
      <vt:lpstr>Movies </vt:lpstr>
      <vt:lpstr>Slang of the 1930’s Match up the terms to the meaning  </vt:lpstr>
      <vt:lpstr>The exploitation of the Worker</vt:lpstr>
      <vt:lpstr>Hoover</vt:lpstr>
      <vt:lpstr>Hoover’s conservative policies</vt:lpstr>
      <vt:lpstr>Slide 53</vt:lpstr>
      <vt:lpstr>Hoover’s call to action</vt:lpstr>
      <vt:lpstr>Slide 55</vt:lpstr>
      <vt:lpstr>Slide 56</vt:lpstr>
      <vt:lpstr>Hoover; Same song, Second verse</vt:lpstr>
      <vt:lpstr>Slide 58</vt:lpstr>
      <vt:lpstr>Bonus Army;  Hoover digs his political grave</vt:lpstr>
      <vt:lpstr>Hooverism</vt:lpstr>
      <vt:lpstr>Themes For DBQ Essay Test</vt:lpstr>
      <vt:lpstr>Franklin Delano Roosevelt; The Second Coming of the Messiah?...no</vt:lpstr>
      <vt:lpstr>FDR</vt:lpstr>
      <vt:lpstr>Overview of the New Deal</vt:lpstr>
      <vt:lpstr>FDR; the 1932 election and his “Brain Trust”</vt:lpstr>
      <vt:lpstr>The First Hundred Days</vt:lpstr>
      <vt:lpstr>FDR: inflation and the money supply</vt:lpstr>
      <vt:lpstr>Civilian Conservation Corps</vt:lpstr>
      <vt:lpstr>Civilian Conservation Corps</vt:lpstr>
      <vt:lpstr>Relief Measures</vt:lpstr>
      <vt:lpstr>Public Works Administration</vt:lpstr>
      <vt:lpstr>Agricultural Adjustment Act</vt:lpstr>
      <vt:lpstr>Slide 73</vt:lpstr>
      <vt:lpstr>“What the government can’t do, then by God the weather will do it.”</vt:lpstr>
      <vt:lpstr>Minorities, the Great Depression and the New Deal</vt:lpstr>
      <vt:lpstr>FDR; minorities and political realities</vt:lpstr>
      <vt:lpstr>Industrial Recovery; “what business messes up, government cleans up” </vt:lpstr>
      <vt:lpstr>“I remember when Muscle Shoals was just a swamp land”  </vt:lpstr>
      <vt:lpstr>Nearing the end of the first New Deal</vt:lpstr>
      <vt:lpstr>Swinging from the Left Field Bleachers</vt:lpstr>
      <vt:lpstr>Senator Huey P. Long; Thunder on the Left</vt:lpstr>
      <vt:lpstr>Corporations and the Wealthy</vt:lpstr>
      <vt:lpstr>SECOND NEW DEAL 1935-1937</vt:lpstr>
      <vt:lpstr>Social Security Act: 1935</vt:lpstr>
      <vt:lpstr>Slide 85</vt:lpstr>
      <vt:lpstr>FDR on taxes to pay for Social Security</vt:lpstr>
      <vt:lpstr>Work Relief and Social Security</vt:lpstr>
      <vt:lpstr>WPA -Housing</vt:lpstr>
      <vt:lpstr>Housing</vt:lpstr>
      <vt:lpstr>Part of WPA</vt:lpstr>
      <vt:lpstr>Slide 91</vt:lpstr>
      <vt:lpstr>Slide 92</vt:lpstr>
      <vt:lpstr>Slide 93</vt:lpstr>
      <vt:lpstr>Slide 94</vt:lpstr>
      <vt:lpstr>Slide 95</vt:lpstr>
      <vt:lpstr>Slide 96</vt:lpstr>
      <vt:lpstr>Slide 97</vt:lpstr>
      <vt:lpstr>Slide 98</vt:lpstr>
      <vt:lpstr>Slide 99</vt:lpstr>
      <vt:lpstr>American Indians</vt:lpstr>
      <vt:lpstr>Women</vt:lpstr>
      <vt:lpstr>New Deal in Disarray</vt:lpstr>
      <vt:lpstr>Slide 103</vt:lpstr>
    </vt:vector>
  </TitlesOfParts>
  <Company>Vernon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 and the New Deal</dc:title>
  <dc:creator>Jimmie D Farber</dc:creator>
  <cp:lastModifiedBy>cooperj</cp:lastModifiedBy>
  <cp:revision>501</cp:revision>
  <dcterms:created xsi:type="dcterms:W3CDTF">2002-10-30T19:54:34Z</dcterms:created>
  <dcterms:modified xsi:type="dcterms:W3CDTF">2013-04-18T12:26:55Z</dcterms:modified>
</cp:coreProperties>
</file>